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57"/>
  </p:notesMasterIdLst>
  <p:sldIdLst>
    <p:sldId id="299" r:id="rId4"/>
    <p:sldId id="300" r:id="rId5"/>
    <p:sldId id="301" r:id="rId6"/>
    <p:sldId id="304" r:id="rId7"/>
    <p:sldId id="302" r:id="rId8"/>
    <p:sldId id="303" r:id="rId9"/>
    <p:sldId id="305" r:id="rId10"/>
    <p:sldId id="306" r:id="rId11"/>
    <p:sldId id="307" r:id="rId12"/>
    <p:sldId id="309" r:id="rId13"/>
    <p:sldId id="310" r:id="rId14"/>
    <p:sldId id="311" r:id="rId15"/>
    <p:sldId id="312" r:id="rId16"/>
    <p:sldId id="313" r:id="rId17"/>
    <p:sldId id="315" r:id="rId18"/>
    <p:sldId id="316" r:id="rId19"/>
    <p:sldId id="317" r:id="rId20"/>
    <p:sldId id="318" r:id="rId21"/>
    <p:sldId id="319" r:id="rId22"/>
    <p:sldId id="320" r:id="rId23"/>
    <p:sldId id="326" r:id="rId24"/>
    <p:sldId id="327" r:id="rId25"/>
    <p:sldId id="328" r:id="rId26"/>
    <p:sldId id="329" r:id="rId27"/>
    <p:sldId id="330" r:id="rId28"/>
    <p:sldId id="259" r:id="rId29"/>
    <p:sldId id="261" r:id="rId30"/>
    <p:sldId id="263" r:id="rId31"/>
    <p:sldId id="264" r:id="rId32"/>
    <p:sldId id="265" r:id="rId33"/>
    <p:sldId id="266" r:id="rId34"/>
    <p:sldId id="267" r:id="rId35"/>
    <p:sldId id="268" r:id="rId36"/>
    <p:sldId id="270" r:id="rId37"/>
    <p:sldId id="274" r:id="rId38"/>
    <p:sldId id="276" r:id="rId39"/>
    <p:sldId id="279" r:id="rId40"/>
    <p:sldId id="280" r:id="rId41"/>
    <p:sldId id="281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321" r:id="rId5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B7B7-1CDE-4D39-B0E2-A7C66C8FF72A}" type="datetimeFigureOut">
              <a:rPr lang="it-IT" smtClean="0"/>
              <a:pPr/>
              <a:t>17/11/2017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51F5C-C20D-435A-A377-21C5D4D4A34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803C-3709-4704-A992-7880ED413EC9}" type="datetimeFigureOut">
              <a:rPr lang="it-IT" smtClean="0"/>
              <a:pPr/>
              <a:t>17/11/2017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121A-B93A-47E1-84B8-B68A08E45604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4637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803C-3709-4704-A992-7880ED413EC9}" type="datetimeFigureOut">
              <a:rPr lang="it-IT" smtClean="0"/>
              <a:pPr/>
              <a:t>17/11/2017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121A-B93A-47E1-84B8-B68A08E456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1248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803C-3709-4704-A992-7880ED413EC9}" type="datetimeFigureOut">
              <a:rPr lang="it-IT" smtClean="0"/>
              <a:pPr/>
              <a:t>17/11/2017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121A-B93A-47E1-84B8-B68A08E456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672262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CB94-6274-4A65-86C3-62F55A3FD2C1}" type="datetime1">
              <a:rPr lang="it-IT" smtClean="0"/>
              <a:pPr/>
              <a:t>17/11/2017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97240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0F52-3F0E-47E2-84B7-6AD957048E7E}" type="datetime1">
              <a:rPr lang="it-IT" smtClean="0"/>
              <a:pPr/>
              <a:t>17/11/2017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55808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5E1E-785B-4519-85F1-BD922F5B7641}" type="datetime1">
              <a:rPr lang="it-IT" smtClean="0"/>
              <a:pPr/>
              <a:t>17/11/2017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38374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D789-630C-4BB2-B3C0-F4E1F3B27726}" type="datetime1">
              <a:rPr lang="it-IT" smtClean="0"/>
              <a:pPr/>
              <a:t>17/11/2017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03381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0F83-7B69-496C-BFD8-5BF053F7F4A5}" type="datetime1">
              <a:rPr lang="it-IT" smtClean="0"/>
              <a:pPr/>
              <a:t>17/11/2017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69635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736E-32C1-44BB-A8F4-54D3FF280100}" type="datetime1">
              <a:rPr lang="it-IT" smtClean="0"/>
              <a:pPr/>
              <a:t>17/11/2017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936006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3E5C-E0A1-4CEE-AACE-A1F52E9EBBE1}" type="datetime1">
              <a:rPr lang="it-IT" smtClean="0"/>
              <a:pPr/>
              <a:t>17/11/2017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96321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4AA7-BCE8-4C65-8F9E-64BC7D064AB6}" type="datetime1">
              <a:rPr lang="it-IT" smtClean="0"/>
              <a:pPr/>
              <a:t>17/11/2017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489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803C-3709-4704-A992-7880ED413EC9}" type="datetimeFigureOut">
              <a:rPr lang="it-IT" smtClean="0"/>
              <a:pPr/>
              <a:t>17/11/2017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133600" cy="365125"/>
          </a:xfrm>
        </p:spPr>
        <p:txBody>
          <a:bodyPr/>
          <a:lstStyle>
            <a:lvl1pPr>
              <a:defRPr sz="1800"/>
            </a:lvl1pPr>
          </a:lstStyle>
          <a:p>
            <a:fld id="{61E5121A-B93A-47E1-84B8-B68A08E4560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29208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331B-CD50-4F1B-B00C-2055A30FC94A}" type="datetime1">
              <a:rPr lang="it-IT" smtClean="0"/>
              <a:pPr/>
              <a:t>17/11/2017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49643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7EE1-873D-4EFC-9E04-65F9E3EE64C3}" type="datetime1">
              <a:rPr lang="it-IT" smtClean="0"/>
              <a:pPr/>
              <a:t>17/11/2017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58563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7263-83B2-45E1-B372-36EF39DBFD27}" type="datetime1">
              <a:rPr lang="it-IT" smtClean="0"/>
              <a:pPr/>
              <a:t>17/11/2017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8177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it-IT" sz="2400">
                <a:latin typeface="Times New Roman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it-IT" sz="2400">
                <a:latin typeface="Times New Roman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/>
              <a:ahLst/>
              <a:cxnLst>
                <a:cxn ang="0">
                  <a:pos x="1000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0" y="0"/>
                </a:cxn>
                <a:cxn ang="0">
                  <a:pos x="1000" y="1000"/>
                </a:cxn>
                <a:cxn ang="0">
                  <a:pos x="0" y="1000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239DCB8-A5A4-4AD1-B74D-4572429001A0}" type="datetimeFigureOut">
              <a:rPr lang="it-IT" smtClean="0"/>
              <a:pPr/>
              <a:t>17/11/2017</a:t>
            </a:fld>
            <a:endParaRPr lang="it-IT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04675E-7E64-46C4-91ED-9E697C4EC9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9DCB8-A5A4-4AD1-B74D-4572429001A0}" type="datetimeFigureOut">
              <a:rPr lang="it-IT" smtClean="0"/>
              <a:pPr/>
              <a:t>17/11/2017</a:t>
            </a:fld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4675E-7E64-46C4-91ED-9E697C4EC9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9DCB8-A5A4-4AD1-B74D-4572429001A0}" type="datetimeFigureOut">
              <a:rPr lang="it-IT" smtClean="0"/>
              <a:pPr/>
              <a:t>17/11/2017</a:t>
            </a:fld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4675E-7E64-46C4-91ED-9E697C4EC9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9DCB8-A5A4-4AD1-B74D-4572429001A0}" type="datetimeFigureOut">
              <a:rPr lang="it-IT" smtClean="0"/>
              <a:pPr/>
              <a:t>17/11/2017</a:t>
            </a:fld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4675E-7E64-46C4-91ED-9E697C4EC9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9DCB8-A5A4-4AD1-B74D-4572429001A0}" type="datetimeFigureOut">
              <a:rPr lang="it-IT" smtClean="0"/>
              <a:pPr/>
              <a:t>17/11/2017</a:t>
            </a:fld>
            <a:endParaRPr lang="it-IT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4675E-7E64-46C4-91ED-9E697C4EC9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9DCB8-A5A4-4AD1-B74D-4572429001A0}" type="datetimeFigureOut">
              <a:rPr lang="it-IT" smtClean="0"/>
              <a:pPr/>
              <a:t>17/11/2017</a:t>
            </a:fld>
            <a:endParaRPr 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4675E-7E64-46C4-91ED-9E697C4EC9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9DCB8-A5A4-4AD1-B74D-4572429001A0}" type="datetimeFigureOut">
              <a:rPr lang="it-IT" smtClean="0"/>
              <a:pPr/>
              <a:t>17/11/2017</a:t>
            </a:fld>
            <a:endParaRPr lang="it-IT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4675E-7E64-46C4-91ED-9E697C4EC9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803C-3709-4704-A992-7880ED413EC9}" type="datetimeFigureOut">
              <a:rPr lang="it-IT" smtClean="0"/>
              <a:pPr/>
              <a:t>17/11/2017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121A-B93A-47E1-84B8-B68A08E456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71545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9DCB8-A5A4-4AD1-B74D-4572429001A0}" type="datetimeFigureOut">
              <a:rPr lang="it-IT" smtClean="0"/>
              <a:pPr/>
              <a:t>17/11/2017</a:t>
            </a:fld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4675E-7E64-46C4-91ED-9E697C4EC9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9DCB8-A5A4-4AD1-B74D-4572429001A0}" type="datetimeFigureOut">
              <a:rPr lang="it-IT" smtClean="0"/>
              <a:pPr/>
              <a:t>17/11/2017</a:t>
            </a:fld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4675E-7E64-46C4-91ED-9E697C4EC9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9DCB8-A5A4-4AD1-B74D-4572429001A0}" type="datetimeFigureOut">
              <a:rPr lang="it-IT" smtClean="0"/>
              <a:pPr/>
              <a:t>17/11/2017</a:t>
            </a:fld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4675E-7E64-46C4-91ED-9E697C4EC9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9DCB8-A5A4-4AD1-B74D-4572429001A0}" type="datetimeFigureOut">
              <a:rPr lang="it-IT" smtClean="0"/>
              <a:pPr/>
              <a:t>17/11/2017</a:t>
            </a:fld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4675E-7E64-46C4-91ED-9E697C4EC9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803C-3709-4704-A992-7880ED413EC9}" type="datetimeFigureOut">
              <a:rPr lang="it-IT" smtClean="0"/>
              <a:pPr/>
              <a:t>17/11/2017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121A-B93A-47E1-84B8-B68A08E456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4250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803C-3709-4704-A992-7880ED413EC9}" type="datetimeFigureOut">
              <a:rPr lang="it-IT" smtClean="0"/>
              <a:pPr/>
              <a:t>17/11/2017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121A-B93A-47E1-84B8-B68A08E456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99335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803C-3709-4704-A992-7880ED413EC9}" type="datetimeFigureOut">
              <a:rPr lang="it-IT" smtClean="0"/>
              <a:pPr/>
              <a:t>17/11/2017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121A-B93A-47E1-84B8-B68A08E456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5648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803C-3709-4704-A992-7880ED413EC9}" type="datetimeFigureOut">
              <a:rPr lang="it-IT" smtClean="0"/>
              <a:pPr/>
              <a:t>17/11/2017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121A-B93A-47E1-84B8-B68A08E456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2683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803C-3709-4704-A992-7880ED413EC9}" type="datetimeFigureOut">
              <a:rPr lang="it-IT" smtClean="0"/>
              <a:pPr/>
              <a:t>17/11/2017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121A-B93A-47E1-84B8-B68A08E456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324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803C-3709-4704-A992-7880ED413EC9}" type="datetimeFigureOut">
              <a:rPr lang="it-IT" smtClean="0"/>
              <a:pPr/>
              <a:t>17/11/2017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121A-B93A-47E1-84B8-B68A08E456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4878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28273" y="1707"/>
            <a:ext cx="9180512" cy="6872633"/>
          </a:xfrm>
          <a:prstGeom prst="rect">
            <a:avLst/>
          </a:prstGeom>
        </p:spPr>
      </p:pic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466850"/>
            <a:ext cx="8229600" cy="4659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A803C-3709-4704-A992-7880ED413EC9}" type="datetimeFigureOut">
              <a:rPr lang="it-IT" smtClean="0"/>
              <a:pPr/>
              <a:t>17/11/2017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1E5121A-B93A-47E1-84B8-B68A08E4560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titolo 10"/>
          <p:cNvSpPr>
            <a:spLocks noGrp="1"/>
          </p:cNvSpPr>
          <p:nvPr>
            <p:ph type="title"/>
          </p:nvPr>
        </p:nvSpPr>
        <p:spPr>
          <a:xfrm>
            <a:off x="457200" y="668752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76175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0" algn="ctr" defTabSz="457200" rtl="0" eaLnBrk="1" latinLnBrk="0" hangingPunct="1">
        <a:spcBef>
          <a:spcPct val="0"/>
        </a:spcBef>
        <a:buNone/>
        <a:defRPr lang="it-IT" sz="3600" b="1" kern="1200" dirty="0">
          <a:solidFill>
            <a:srgbClr val="134979"/>
          </a:solidFill>
          <a:latin typeface="+mn-lt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59AB4-622D-47C5-9E06-F4F443A3458B}" type="datetime1">
              <a:rPr lang="it-IT" smtClean="0"/>
              <a:pPr/>
              <a:t>17/11/2017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23791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latin typeface="Times New Roman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latin typeface="Times New Roman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8239DCB8-A5A4-4AD1-B74D-4572429001A0}" type="datetimeFigureOut">
              <a:rPr lang="it-IT" smtClean="0"/>
              <a:pPr/>
              <a:t>17/11/2017</a:t>
            </a:fld>
            <a:endParaRPr lang="it-IT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it-IT"/>
          </a:p>
        </p:txBody>
      </p:sp>
      <p:sp>
        <p:nvSpPr>
          <p:cNvPr id="348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1004675E-7E64-46C4-91ED-9E697C4EC9A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4825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4826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899592" y="2132856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reflection blurRad="6350" stA="60000" endA="900" endPos="60000" dist="29997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4067944" y="4005064"/>
            <a:ext cx="4752528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Raffaella Biagioli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Università degli Studi di Firenze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123728" y="6165304"/>
            <a:ext cx="5652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Scandicci, 18 novembre 2017</a:t>
            </a:r>
          </a:p>
        </p:txBody>
      </p:sp>
      <p:sp>
        <p:nvSpPr>
          <p:cNvPr id="6" name="Rettangolo 5"/>
          <p:cNvSpPr/>
          <p:nvPr/>
        </p:nvSpPr>
        <p:spPr>
          <a:xfrm>
            <a:off x="323528" y="692696"/>
            <a:ext cx="84249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Seminario Regionale</a:t>
            </a:r>
          </a:p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L’ Educazione Interculturale nella Scuola del Primo Ciclo di Istruzione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27584" y="2636912"/>
            <a:ext cx="79208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2800" i="1" dirty="0" smtClean="0">
                <a:solidFill>
                  <a:schemeClr val="bg1"/>
                </a:solidFill>
              </a:rPr>
              <a:t>La didattica interculturale nella scuola del primo ciclo di Istruzione</a:t>
            </a:r>
            <a:endParaRPr lang="it-IT" sz="2800" dirty="0" smtClean="0">
              <a:solidFill>
                <a:schemeClr val="bg1"/>
              </a:solidFill>
            </a:endParaRPr>
          </a:p>
          <a:p>
            <a:pPr algn="ctr"/>
            <a:endParaRPr lang="it-IT" sz="3600" b="1" dirty="0" smtClean="0">
              <a:solidFill>
                <a:srgbClr val="13497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51520" y="2852936"/>
            <a:ext cx="8642350" cy="3286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>
                <a:srgbClr val="292929"/>
              </a:buClr>
              <a:buFont typeface="Times New Roman" pitchFamily="16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  Dirigente Scolastico</a:t>
            </a:r>
          </a:p>
          <a:p>
            <a:pPr>
              <a:spcBef>
                <a:spcPts val="1125"/>
              </a:spcBef>
              <a:buClr>
                <a:srgbClr val="292929"/>
              </a:buClr>
              <a:buFont typeface="Times New Roman" pitchFamily="16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  Docente referente per gli alunni stranieri (nominato dal Collegio Docenti)</a:t>
            </a:r>
          </a:p>
          <a:p>
            <a:pPr>
              <a:spcBef>
                <a:spcPts val="1125"/>
              </a:spcBef>
              <a:buClr>
                <a:srgbClr val="292929"/>
              </a:buClr>
              <a:buFont typeface="Times New Roman" pitchFamily="16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  Uno o più componenti della commissione Intercultura (nominata dal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   Collegio dei Docenti)</a:t>
            </a:r>
          </a:p>
          <a:p>
            <a:pPr>
              <a:spcBef>
                <a:spcPts val="1125"/>
              </a:spcBef>
              <a:buClr>
                <a:srgbClr val="292929"/>
              </a:buClr>
              <a:buFont typeface="Times New Roman" pitchFamily="16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  Docenti (almeno tre) delle aree disciplinari e/o professionalizzanti</a:t>
            </a:r>
          </a:p>
          <a:p>
            <a:pPr>
              <a:spcBef>
                <a:spcPts val="1125"/>
              </a:spcBef>
              <a:buClr>
                <a:srgbClr val="292929"/>
              </a:buClr>
              <a:buFont typeface="Times New Roman" pitchFamily="16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  Assistente amministrativo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dirty="0">
              <a:solidFill>
                <a:schemeClr val="bg1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spcBef>
                <a:spcPts val="1125"/>
              </a:spcBef>
              <a:buClr>
                <a:srgbClr val="29292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dirty="0">
              <a:solidFill>
                <a:schemeClr val="bg1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23528" y="5589240"/>
            <a:ext cx="8534400" cy="642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La commissione è aperta alla collaborazione di alunni che possano assistere il nuovo compagno, ed eventualmente di genitori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95536" y="1196752"/>
            <a:ext cx="8207375" cy="642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Costituzione di una commissione che stili un </a:t>
            </a:r>
            <a:r>
              <a:rPr lang="it-IT" b="1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protocollo di accoglienza</a:t>
            </a:r>
            <a:r>
              <a:rPr lang="it-IT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 che venga approvato dagli organi collegiali (condivisione delle attività e obiettivi):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051720" y="1"/>
            <a:ext cx="5544616" cy="6480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FF00"/>
                </a:solidFill>
                <a:latin typeface="Times New Roman" pitchFamily="16" charset="0"/>
                <a:cs typeface="Times New Roman" pitchFamily="16" charset="0"/>
              </a:rPr>
              <a:t>Protocollo di accoglienza</a:t>
            </a:r>
          </a:p>
          <a:p>
            <a:pPr algn="ctr"/>
            <a:endParaRPr lang="it-IT" sz="3600" b="1" dirty="0" smtClean="0">
              <a:solidFill>
                <a:srgbClr val="134979"/>
              </a:solidFill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611560" y="2060848"/>
            <a:ext cx="806489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b="1" u="sng" dirty="0" smtClean="0">
                <a:solidFill>
                  <a:srgbClr val="FFFF00"/>
                </a:solidFill>
              </a:rPr>
              <a:t>Commissione di accoglienza, integrazione alunni stranieri</a:t>
            </a:r>
            <a:endParaRPr lang="it-IT" b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857250" y="142875"/>
            <a:ext cx="7158038" cy="909861"/>
          </a:xfrm>
          <a:prstGeom prst="rect">
            <a:avLst/>
          </a:prstGeom>
          <a:solidFill>
            <a:srgbClr val="002060"/>
          </a:solidFill>
          <a:ln w="9525" cap="flat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 dirty="0" smtClean="0">
                <a:solidFill>
                  <a:srgbClr val="FFFF00"/>
                </a:solidFill>
                <a:latin typeface="Times New Roman" pitchFamily="16" charset="0"/>
                <a:cs typeface="Times New Roman" pitchFamily="16" charset="0"/>
              </a:rPr>
              <a:t>Lo </a:t>
            </a:r>
            <a:r>
              <a:rPr lang="it-IT" sz="2800" b="1" dirty="0">
                <a:solidFill>
                  <a:srgbClr val="FFFF00"/>
                </a:solidFill>
                <a:latin typeface="Times New Roman" pitchFamily="16" charset="0"/>
                <a:cs typeface="Times New Roman" pitchFamily="16" charset="0"/>
              </a:rPr>
              <a:t>scaffale interculturale</a:t>
            </a:r>
            <a:br>
              <a:rPr lang="it-IT" sz="2800" b="1" dirty="0">
                <a:solidFill>
                  <a:srgbClr val="FFFF00"/>
                </a:solidFill>
                <a:latin typeface="Times New Roman" pitchFamily="16" charset="0"/>
                <a:cs typeface="Times New Roman" pitchFamily="16" charset="0"/>
              </a:rPr>
            </a:br>
            <a:endParaRPr lang="it-IT" sz="2800" b="1" dirty="0">
              <a:solidFill>
                <a:srgbClr val="FFFF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683568" y="908720"/>
            <a:ext cx="8064896" cy="5295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65653C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sz="2000" dirty="0">
                <a:solidFill>
                  <a:schemeClr val="bg1"/>
                </a:solidFill>
              </a:rPr>
              <a:t>Raccoglie sistematicamente pubblicazioni o materiali editoriali ma anche materiali ”grigi” prodotti dalla scuola stessa o da altre scuole riguardanti i sistemi scolastici.</a:t>
            </a:r>
          </a:p>
          <a:p>
            <a:pPr algn="just">
              <a:buClr>
                <a:srgbClr val="65653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000" dirty="0">
              <a:solidFill>
                <a:schemeClr val="bg1"/>
              </a:solidFill>
            </a:endParaRPr>
          </a:p>
          <a:p>
            <a:pPr algn="just">
              <a:buClr>
                <a:srgbClr val="65653C"/>
              </a:buClr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 smtClean="0">
                <a:solidFill>
                  <a:schemeClr val="bg1"/>
                </a:solidFill>
              </a:rPr>
              <a:t>Documenti </a:t>
            </a:r>
            <a:r>
              <a:rPr lang="it-IT" sz="2000" dirty="0" err="1" smtClean="0">
                <a:solidFill>
                  <a:schemeClr val="bg1"/>
                </a:solidFill>
              </a:rPr>
              <a:t>informativi-bilingui</a:t>
            </a:r>
            <a:r>
              <a:rPr lang="it-IT" sz="2000" dirty="0" smtClean="0">
                <a:solidFill>
                  <a:schemeClr val="bg1"/>
                </a:solidFill>
              </a:rPr>
              <a:t> o nelle diverse lingue materne -sul funzionamento della scuola o avvisi di routine- in diverse </a:t>
            </a:r>
            <a:r>
              <a:rPr lang="it-IT" sz="2000" dirty="0" err="1" smtClean="0">
                <a:solidFill>
                  <a:schemeClr val="bg1"/>
                </a:solidFill>
              </a:rPr>
              <a:t>lingue-per</a:t>
            </a:r>
            <a:r>
              <a:rPr lang="it-IT" sz="2000" dirty="0" smtClean="0">
                <a:solidFill>
                  <a:schemeClr val="bg1"/>
                </a:solidFill>
              </a:rPr>
              <a:t> l’informazione ai genitori stranieri e la comunicazione scuola-famiglia.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000" dirty="0" smtClean="0">
              <a:solidFill>
                <a:schemeClr val="bg1"/>
              </a:solidFill>
            </a:endParaRPr>
          </a:p>
          <a:p>
            <a:pPr algn="just">
              <a:buClr>
                <a:srgbClr val="65653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 smtClean="0">
                <a:solidFill>
                  <a:schemeClr val="bg1"/>
                </a:solidFill>
              </a:rPr>
              <a:t>I </a:t>
            </a:r>
            <a:r>
              <a:rPr lang="it-IT" sz="2000" dirty="0">
                <a:solidFill>
                  <a:schemeClr val="bg1"/>
                </a:solidFill>
              </a:rPr>
              <a:t>progetti e le esperienze di accoglienza, di integrazione, di educazione interculturale, i percorsi di insegnamento/apprendimento della lingua italiana e il relativo materiale didattico per gli insegnanti e per gli alunni.</a:t>
            </a:r>
          </a:p>
          <a:p>
            <a:pPr algn="just">
              <a:buClr>
                <a:srgbClr val="65653C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 smtClean="0">
                <a:solidFill>
                  <a:schemeClr val="bg1"/>
                </a:solidFill>
              </a:rPr>
              <a:t>La </a:t>
            </a:r>
            <a:r>
              <a:rPr lang="it-IT" sz="2000" dirty="0">
                <a:solidFill>
                  <a:schemeClr val="bg1"/>
                </a:solidFill>
              </a:rPr>
              <a:t>normativa di riferimento.</a:t>
            </a:r>
          </a:p>
          <a:p>
            <a:pPr algn="just">
              <a:buClr>
                <a:srgbClr val="65653C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 smtClean="0">
                <a:solidFill>
                  <a:schemeClr val="bg1"/>
                </a:solidFill>
              </a:rPr>
              <a:t>Quant’altro </a:t>
            </a:r>
            <a:r>
              <a:rPr lang="it-IT" sz="2000" dirty="0">
                <a:solidFill>
                  <a:schemeClr val="bg1"/>
                </a:solidFill>
              </a:rPr>
              <a:t>ogni istituto scolastico ritenga di dover raccogliere.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dirty="0">
              <a:solidFill>
                <a:srgbClr val="65653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971600" y="0"/>
            <a:ext cx="7872413" cy="620688"/>
          </a:xfrm>
          <a:prstGeom prst="rect">
            <a:avLst/>
          </a:prstGeom>
          <a:solidFill>
            <a:srgbClr val="002060"/>
          </a:solidFill>
          <a:ln w="9525" cap="flat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 dirty="0">
                <a:solidFill>
                  <a:srgbClr val="FFFF00"/>
                </a:solidFill>
                <a:latin typeface="Times New Roman" pitchFamily="16" charset="0"/>
                <a:cs typeface="Times New Roman" pitchFamily="16" charset="0"/>
              </a:rPr>
              <a:t>Tecniche didattiche e dimensione ludica 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79512" y="836712"/>
            <a:ext cx="8643938" cy="501893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>
                <a:solidFill>
                  <a:schemeClr val="bg1"/>
                </a:solidFill>
              </a:rPr>
              <a:t>Il gioco - per il suo sospendere le regole sociali vigenti fuori dall’ambiente ludico – diventa un buon veicolo di accettazione dell’altro che non è più un “immigrato” ma un “compagno”. L a matrice ludica si realizza in varie famiglie di attività:</a:t>
            </a:r>
          </a:p>
          <a:p>
            <a:pPr>
              <a:buClr>
                <a:srgbClr val="65653C"/>
              </a:buClr>
              <a:buFont typeface="Times New Roman" pitchFamily="16" charset="0"/>
              <a:buAutoNum type="alphaL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>
                <a:solidFill>
                  <a:schemeClr val="bg1"/>
                </a:solidFill>
              </a:rPr>
              <a:t>Attività di simulazione ( es. simulazione di un evento storico e dei suoi personaggi)</a:t>
            </a:r>
          </a:p>
          <a:p>
            <a:pPr>
              <a:buClr>
                <a:srgbClr val="65653C"/>
              </a:buClr>
              <a:buFont typeface="Times New Roman" pitchFamily="16" charset="0"/>
              <a:buAutoNum type="alphaL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>
                <a:solidFill>
                  <a:schemeClr val="bg1"/>
                </a:solidFill>
              </a:rPr>
              <a:t>Giochi su percorso ( gioco dell’oca, caccia al tesoro, …)</a:t>
            </a:r>
          </a:p>
          <a:p>
            <a:pPr>
              <a:buClr>
                <a:srgbClr val="65653C"/>
              </a:buClr>
              <a:buFont typeface="Times New Roman" pitchFamily="16" charset="0"/>
              <a:buAutoNum type="alphaL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>
                <a:solidFill>
                  <a:schemeClr val="bg1"/>
                </a:solidFill>
              </a:rPr>
              <a:t>Giochi basati sulla competizione (lessicali, morfologici, a squadre o a coppie, con arbitro)</a:t>
            </a:r>
          </a:p>
          <a:p>
            <a:pPr>
              <a:buClr>
                <a:srgbClr val="65653C"/>
              </a:buClr>
              <a:buFont typeface="Times New Roman" pitchFamily="16" charset="0"/>
              <a:buAutoNum type="alphaL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>
                <a:solidFill>
                  <a:schemeClr val="bg1"/>
                </a:solidFill>
              </a:rPr>
              <a:t>Giochi di memoria ( </a:t>
            </a:r>
            <a:r>
              <a:rPr lang="it-IT" sz="2000" dirty="0" err="1">
                <a:solidFill>
                  <a:schemeClr val="bg1"/>
                </a:solidFill>
              </a:rPr>
              <a:t>memory</a:t>
            </a:r>
            <a:r>
              <a:rPr lang="it-IT" sz="2000" dirty="0">
                <a:solidFill>
                  <a:schemeClr val="bg1"/>
                </a:solidFill>
              </a:rPr>
              <a:t>, parole più azioni, frase che cresce)</a:t>
            </a:r>
          </a:p>
          <a:p>
            <a:pPr>
              <a:buClr>
                <a:srgbClr val="65653C"/>
              </a:buClr>
              <a:buFont typeface="Times New Roman" pitchFamily="16" charset="0"/>
              <a:buAutoNum type="alphaL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>
                <a:solidFill>
                  <a:schemeClr val="bg1"/>
                </a:solidFill>
              </a:rPr>
              <a:t>Giochi basati sull’information gap ( con tutor temporanei italiani eseguire un disegno sotto dettatura; individuare un oggetto nella stanza)</a:t>
            </a:r>
          </a:p>
          <a:p>
            <a:pPr>
              <a:buClr>
                <a:srgbClr val="65653C"/>
              </a:buClr>
              <a:buFont typeface="Times New Roman" pitchFamily="16" charset="0"/>
              <a:buAutoNum type="alphaL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>
                <a:solidFill>
                  <a:schemeClr val="bg1"/>
                </a:solidFill>
              </a:rPr>
              <a:t>Conte , filastrocche, canzoni per la fissazione e memorizzazione</a:t>
            </a:r>
          </a:p>
          <a:p>
            <a:pPr>
              <a:buClr>
                <a:srgbClr val="65653C"/>
              </a:buClr>
              <a:buFont typeface="Times New Roman" pitchFamily="16" charset="0"/>
              <a:buAutoNum type="alphaL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>
                <a:solidFill>
                  <a:schemeClr val="bg1"/>
                </a:solidFill>
              </a:rPr>
              <a:t>Giochi di movimento e sport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magine correl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302807"/>
            <a:ext cx="3406924" cy="2555193"/>
          </a:xfrm>
          <a:prstGeom prst="rect">
            <a:avLst/>
          </a:prstGeom>
          <a:noFill/>
        </p:spPr>
      </p:pic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931863" y="96838"/>
            <a:ext cx="7158037" cy="595858"/>
          </a:xfrm>
          <a:prstGeom prst="rect">
            <a:avLst/>
          </a:prstGeom>
          <a:solidFill>
            <a:srgbClr val="002060"/>
          </a:solidFill>
          <a:ln w="9525" cap="flat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 dirty="0">
                <a:solidFill>
                  <a:srgbClr val="FFFF00"/>
                </a:solidFill>
                <a:latin typeface="Times New Roman" pitchFamily="16" charset="0"/>
                <a:cs typeface="Times New Roman" pitchFamily="16" charset="0"/>
              </a:rPr>
              <a:t>Il laboratorio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51520" y="764704"/>
            <a:ext cx="8424936" cy="4544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just"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Ambiente di apprendimento e di integrazione, ove si svolgono le attività di facilitazione e i percorsi specifici di apprendimento della lingua italiana. </a:t>
            </a:r>
          </a:p>
          <a:p>
            <a:pPr algn="just"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Si tratta di un spazio caratterizzato non solo dalla presenza di utili sussidi audiovisivi e multimediali ma soprattutto di un luogo nel quale è data agli alunni l’opportunità di apprendere l’italiano integrando le nuove competenze con quelle già possedute, collegandole al proprio passato, alla propria storia personale e valorizzando la cultura dei Paesi d’origine</a:t>
            </a:r>
            <a:r>
              <a:rPr lang="it-IT" sz="28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.</a:t>
            </a:r>
            <a:endParaRPr lang="it-IT" sz="2800" dirty="0">
              <a:solidFill>
                <a:schemeClr val="bg1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sultati immagini per lettu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97503">
            <a:off x="3505275" y="4384415"/>
            <a:ext cx="2835468" cy="2142355"/>
          </a:xfrm>
          <a:prstGeom prst="rect">
            <a:avLst/>
          </a:prstGeom>
          <a:noFill/>
        </p:spPr>
      </p:pic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931863" y="96838"/>
            <a:ext cx="7158037" cy="595858"/>
          </a:xfrm>
          <a:prstGeom prst="rect">
            <a:avLst/>
          </a:prstGeom>
          <a:solidFill>
            <a:srgbClr val="002060"/>
          </a:solidFill>
          <a:ln w="9525" cap="flat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 dirty="0">
                <a:solidFill>
                  <a:srgbClr val="FFFF00"/>
                </a:solidFill>
                <a:latin typeface="Times New Roman" pitchFamily="16" charset="0"/>
                <a:cs typeface="Times New Roman" pitchFamily="16" charset="0"/>
              </a:rPr>
              <a:t>Il laboratorio</a:t>
            </a:r>
          </a:p>
        </p:txBody>
      </p:sp>
      <p:sp>
        <p:nvSpPr>
          <p:cNvPr id="3" name="Rettangolo 2"/>
          <p:cNvSpPr/>
          <p:nvPr/>
        </p:nvSpPr>
        <p:spPr>
          <a:xfrm>
            <a:off x="683568" y="1412776"/>
            <a:ext cx="7848872" cy="310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Nel laboratorio trovano posto:</a:t>
            </a:r>
          </a:p>
          <a:p>
            <a:pPr algn="just">
              <a:spcBef>
                <a:spcPts val="1125"/>
              </a:spcBef>
              <a:buClr>
                <a:srgbClr val="65653C"/>
              </a:buClr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 i segni della provenienza</a:t>
            </a:r>
            <a:r>
              <a:rPr lang="it-IT" sz="28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: planisferi, carte geografiche etc.;</a:t>
            </a:r>
          </a:p>
          <a:p>
            <a:pPr algn="just">
              <a:spcBef>
                <a:spcPts val="1125"/>
              </a:spcBef>
              <a:buClr>
                <a:srgbClr val="65653C"/>
              </a:buClr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 strumenti del passaggio</a:t>
            </a:r>
            <a:r>
              <a:rPr lang="it-IT" sz="28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: giochi linguistici, dizionari illustrati, scritte in italiano sugli </a:t>
            </a:r>
            <a:r>
              <a:rPr lang="it-IT" sz="2800" dirty="0" err="1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oggetti…</a:t>
            </a:r>
            <a:r>
              <a:rPr lang="it-IT" sz="28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.;</a:t>
            </a:r>
          </a:p>
          <a:p>
            <a:pPr algn="just">
              <a:spcBef>
                <a:spcPts val="1125"/>
              </a:spcBef>
              <a:buClr>
                <a:srgbClr val="65653C"/>
              </a:buClr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 gli angoli strutturati o </a:t>
            </a:r>
            <a:r>
              <a:rPr lang="it-IT" sz="2800" b="1" dirty="0" err="1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semistrutturati</a:t>
            </a:r>
            <a:r>
              <a:rPr lang="it-IT" sz="2800" b="1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.</a:t>
            </a:r>
            <a:endParaRPr lang="it-IT" sz="2800" b="1" dirty="0">
              <a:solidFill>
                <a:schemeClr val="bg1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071563" y="1928813"/>
            <a:ext cx="7358062" cy="3698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27584" y="764704"/>
            <a:ext cx="7772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447675" indent="-446088" algn="just">
              <a:lnSpc>
                <a:spcPct val="90000"/>
              </a:lnSpc>
              <a:spcBef>
                <a:spcPts val="500"/>
              </a:spcBef>
              <a:buClrTx/>
              <a:buSzPct val="70000"/>
              <a:buFontTx/>
              <a:buNone/>
              <a:tabLst>
                <a:tab pos="447675" algn="l"/>
                <a:tab pos="1362075" algn="l"/>
                <a:tab pos="2276475" algn="l"/>
                <a:tab pos="3190875" algn="l"/>
                <a:tab pos="4105275" algn="l"/>
                <a:tab pos="5019675" algn="l"/>
                <a:tab pos="5934075" algn="l"/>
                <a:tab pos="6848475" algn="l"/>
                <a:tab pos="7762875" algn="l"/>
                <a:tab pos="8677275" algn="l"/>
                <a:tab pos="9591675" algn="l"/>
                <a:tab pos="10506075" algn="l"/>
              </a:tabLst>
            </a:pPr>
            <a:endParaRPr lang="it-IT" sz="2800" b="1" dirty="0">
              <a:solidFill>
                <a:schemeClr val="bg1"/>
              </a:solidFill>
              <a:latin typeface="Times New Roman" pitchFamily="16" charset="0"/>
            </a:endParaRPr>
          </a:p>
          <a:p>
            <a:pPr marL="446088" indent="-444500" algn="just">
              <a:lnSpc>
                <a:spcPct val="90000"/>
              </a:lnSpc>
              <a:spcBef>
                <a:spcPts val="600"/>
              </a:spcBef>
              <a:buClr>
                <a:srgbClr val="CC9900"/>
              </a:buClr>
              <a:buSzPct val="70000"/>
              <a:buFont typeface="Wingdings" charset="2"/>
              <a:buChar char=""/>
              <a:tabLst>
                <a:tab pos="447675" algn="l"/>
                <a:tab pos="1362075" algn="l"/>
                <a:tab pos="2276475" algn="l"/>
                <a:tab pos="3190875" algn="l"/>
                <a:tab pos="4105275" algn="l"/>
                <a:tab pos="5019675" algn="l"/>
                <a:tab pos="5934075" algn="l"/>
                <a:tab pos="6848475" algn="l"/>
                <a:tab pos="7762875" algn="l"/>
                <a:tab pos="8677275" algn="l"/>
                <a:tab pos="9591675" algn="l"/>
                <a:tab pos="10506075" algn="l"/>
              </a:tabLst>
            </a:pPr>
            <a:r>
              <a:rPr lang="it-IT" sz="2800" dirty="0">
                <a:solidFill>
                  <a:schemeClr val="bg1"/>
                </a:solidFill>
                <a:latin typeface="Times New Roman" pitchFamily="16" charset="0"/>
              </a:rPr>
              <a:t>Insegnamento dell’italiano come L 2 : aspetti </a:t>
            </a:r>
            <a:r>
              <a:rPr lang="it-IT" sz="2800" dirty="0" err="1">
                <a:solidFill>
                  <a:schemeClr val="bg1"/>
                </a:solidFill>
                <a:latin typeface="Times New Roman" pitchFamily="16" charset="0"/>
              </a:rPr>
              <a:t>linguistico-formali</a:t>
            </a:r>
            <a:r>
              <a:rPr lang="it-IT" sz="2800" dirty="0">
                <a:solidFill>
                  <a:schemeClr val="bg1"/>
                </a:solidFill>
                <a:latin typeface="Times New Roman" pitchFamily="16" charset="0"/>
              </a:rPr>
              <a:t> e aspetti </a:t>
            </a:r>
            <a:r>
              <a:rPr lang="it-IT" sz="2800" dirty="0" err="1">
                <a:solidFill>
                  <a:schemeClr val="bg1"/>
                </a:solidFill>
                <a:latin typeface="Times New Roman" pitchFamily="16" charset="0"/>
              </a:rPr>
              <a:t>comunicativo-relazionali</a:t>
            </a:r>
            <a:r>
              <a:rPr lang="it-IT" sz="2800" dirty="0">
                <a:solidFill>
                  <a:schemeClr val="bg1"/>
                </a:solidFill>
                <a:latin typeface="Times New Roman" pitchFamily="16" charset="0"/>
              </a:rPr>
              <a:t>; conoscenza della biografia linguistica per capire il livello di competenza nella propria lingua</a:t>
            </a:r>
          </a:p>
          <a:p>
            <a:pPr marL="447675" indent="-446088" algn="just">
              <a:lnSpc>
                <a:spcPct val="90000"/>
              </a:lnSpc>
              <a:spcBef>
                <a:spcPts val="600"/>
              </a:spcBef>
              <a:buClrTx/>
              <a:buSzPct val="70000"/>
              <a:buFontTx/>
              <a:buNone/>
              <a:tabLst>
                <a:tab pos="447675" algn="l"/>
                <a:tab pos="1362075" algn="l"/>
                <a:tab pos="2276475" algn="l"/>
                <a:tab pos="3190875" algn="l"/>
                <a:tab pos="4105275" algn="l"/>
                <a:tab pos="5019675" algn="l"/>
                <a:tab pos="5934075" algn="l"/>
                <a:tab pos="6848475" algn="l"/>
                <a:tab pos="7762875" algn="l"/>
                <a:tab pos="8677275" algn="l"/>
                <a:tab pos="9591675" algn="l"/>
                <a:tab pos="10506075" algn="l"/>
              </a:tabLst>
            </a:pPr>
            <a:endParaRPr lang="it-IT" sz="2800" dirty="0">
              <a:solidFill>
                <a:schemeClr val="bg1"/>
              </a:solidFill>
              <a:latin typeface="Times New Roman" pitchFamily="16" charset="0"/>
            </a:endParaRPr>
          </a:p>
          <a:p>
            <a:pPr marL="446088" indent="-444500" algn="just">
              <a:lnSpc>
                <a:spcPct val="90000"/>
              </a:lnSpc>
              <a:spcBef>
                <a:spcPts val="600"/>
              </a:spcBef>
              <a:buClr>
                <a:srgbClr val="CC9900"/>
              </a:buClr>
              <a:buSzPct val="70000"/>
              <a:buFont typeface="Wingdings" charset="2"/>
              <a:buChar char=""/>
              <a:tabLst>
                <a:tab pos="447675" algn="l"/>
                <a:tab pos="1362075" algn="l"/>
                <a:tab pos="2276475" algn="l"/>
                <a:tab pos="3190875" algn="l"/>
                <a:tab pos="4105275" algn="l"/>
                <a:tab pos="5019675" algn="l"/>
                <a:tab pos="5934075" algn="l"/>
                <a:tab pos="6848475" algn="l"/>
                <a:tab pos="7762875" algn="l"/>
                <a:tab pos="8677275" algn="l"/>
                <a:tab pos="9591675" algn="l"/>
                <a:tab pos="10506075" algn="l"/>
              </a:tabLst>
            </a:pPr>
            <a:r>
              <a:rPr lang="it-IT" sz="2800" dirty="0">
                <a:solidFill>
                  <a:schemeClr val="bg1"/>
                </a:solidFill>
                <a:latin typeface="Times New Roman" pitchFamily="16" charset="0"/>
              </a:rPr>
              <a:t>Definizione della quota locale del curricolo: insegnamento intensivo di L 2 con orario fisso o con orario a scalare </a:t>
            </a:r>
          </a:p>
          <a:p>
            <a:pPr marL="447675" indent="-446088" algn="just">
              <a:lnSpc>
                <a:spcPct val="90000"/>
              </a:lnSpc>
              <a:spcBef>
                <a:spcPts val="600"/>
              </a:spcBef>
              <a:buClrTx/>
              <a:buSzPct val="70000"/>
              <a:buFontTx/>
              <a:buNone/>
              <a:tabLst>
                <a:tab pos="447675" algn="l"/>
                <a:tab pos="1362075" algn="l"/>
                <a:tab pos="2276475" algn="l"/>
                <a:tab pos="3190875" algn="l"/>
                <a:tab pos="4105275" algn="l"/>
                <a:tab pos="5019675" algn="l"/>
                <a:tab pos="5934075" algn="l"/>
                <a:tab pos="6848475" algn="l"/>
                <a:tab pos="7762875" algn="l"/>
                <a:tab pos="8677275" algn="l"/>
                <a:tab pos="9591675" algn="l"/>
                <a:tab pos="10506075" algn="l"/>
              </a:tabLst>
            </a:pPr>
            <a:endParaRPr lang="it-IT" sz="2800" dirty="0">
              <a:solidFill>
                <a:schemeClr val="bg1"/>
              </a:solidFill>
              <a:latin typeface="Times New Roman" pitchFamily="16" charset="0"/>
            </a:endParaRPr>
          </a:p>
          <a:p>
            <a:pPr marL="446088" indent="-444500" algn="just">
              <a:lnSpc>
                <a:spcPct val="90000"/>
              </a:lnSpc>
              <a:spcBef>
                <a:spcPts val="600"/>
              </a:spcBef>
              <a:buClr>
                <a:srgbClr val="CC9900"/>
              </a:buClr>
              <a:buSzPct val="70000"/>
              <a:buFont typeface="Wingdings" charset="2"/>
              <a:buChar char=""/>
              <a:tabLst>
                <a:tab pos="447675" algn="l"/>
                <a:tab pos="1362075" algn="l"/>
                <a:tab pos="2276475" algn="l"/>
                <a:tab pos="3190875" algn="l"/>
                <a:tab pos="4105275" algn="l"/>
                <a:tab pos="5019675" algn="l"/>
                <a:tab pos="5934075" algn="l"/>
                <a:tab pos="6848475" algn="l"/>
                <a:tab pos="7762875" algn="l"/>
                <a:tab pos="8677275" algn="l"/>
                <a:tab pos="9591675" algn="l"/>
                <a:tab pos="10506075" algn="l"/>
              </a:tabLst>
            </a:pPr>
            <a:r>
              <a:rPr lang="it-IT" sz="2800" dirty="0">
                <a:solidFill>
                  <a:schemeClr val="bg1"/>
                </a:solidFill>
                <a:latin typeface="Times New Roman" pitchFamily="16" charset="0"/>
              </a:rPr>
              <a:t>Curricoli interculturali: ripensare l’impianto epistemologico ed ermeneutico delle discipline</a:t>
            </a:r>
          </a:p>
          <a:p>
            <a:pPr marL="447675" indent="-446088">
              <a:lnSpc>
                <a:spcPct val="90000"/>
              </a:lnSpc>
              <a:spcBef>
                <a:spcPts val="600"/>
              </a:spcBef>
              <a:buClrTx/>
              <a:buSzPct val="70000"/>
              <a:buFontTx/>
              <a:buNone/>
              <a:tabLst>
                <a:tab pos="447675" algn="l"/>
                <a:tab pos="1362075" algn="l"/>
                <a:tab pos="2276475" algn="l"/>
                <a:tab pos="3190875" algn="l"/>
                <a:tab pos="4105275" algn="l"/>
                <a:tab pos="5019675" algn="l"/>
                <a:tab pos="5934075" algn="l"/>
                <a:tab pos="6848475" algn="l"/>
                <a:tab pos="7762875" algn="l"/>
                <a:tab pos="8677275" algn="l"/>
                <a:tab pos="9591675" algn="l"/>
                <a:tab pos="10506075" algn="l"/>
              </a:tabLst>
            </a:pPr>
            <a:endParaRPr lang="it-IT" sz="2400" dirty="0">
              <a:solidFill>
                <a:srgbClr val="292929"/>
              </a:solidFill>
              <a:latin typeface="Times New Roman" pitchFamily="16" charset="0"/>
            </a:endParaRPr>
          </a:p>
          <a:p>
            <a:pPr marL="447675" indent="-446088">
              <a:lnSpc>
                <a:spcPct val="90000"/>
              </a:lnSpc>
              <a:spcBef>
                <a:spcPts val="400"/>
              </a:spcBef>
              <a:buClrTx/>
              <a:buSzPct val="70000"/>
              <a:buFontTx/>
              <a:buNone/>
              <a:tabLst>
                <a:tab pos="447675" algn="l"/>
                <a:tab pos="1362075" algn="l"/>
                <a:tab pos="2276475" algn="l"/>
                <a:tab pos="3190875" algn="l"/>
                <a:tab pos="4105275" algn="l"/>
                <a:tab pos="5019675" algn="l"/>
                <a:tab pos="5934075" algn="l"/>
                <a:tab pos="6848475" algn="l"/>
                <a:tab pos="7762875" algn="l"/>
                <a:tab pos="8677275" algn="l"/>
                <a:tab pos="9591675" algn="l"/>
                <a:tab pos="10506075" algn="l"/>
              </a:tabLst>
            </a:pPr>
            <a:r>
              <a:rPr lang="it-IT" dirty="0">
                <a:solidFill>
                  <a:srgbClr val="292929"/>
                </a:solidFill>
                <a:latin typeface="Times New Roman" pitchFamily="16" charset="0"/>
              </a:rPr>
              <a:t>                                                                                                      </a:t>
            </a:r>
            <a:r>
              <a:rPr lang="it-IT" sz="1600" dirty="0">
                <a:solidFill>
                  <a:srgbClr val="292929"/>
                </a:solidFill>
                <a:latin typeface="Times New Roman" pitchFamily="16" charset="0"/>
              </a:rPr>
              <a:t> (J. </a:t>
            </a:r>
            <a:r>
              <a:rPr lang="it-IT" sz="1600" dirty="0" err="1">
                <a:solidFill>
                  <a:srgbClr val="292929"/>
                </a:solidFill>
                <a:latin typeface="Times New Roman" pitchFamily="16" charset="0"/>
              </a:rPr>
              <a:t>Cummins</a:t>
            </a:r>
            <a:r>
              <a:rPr lang="it-IT" sz="1600" dirty="0">
                <a:solidFill>
                  <a:srgbClr val="292929"/>
                </a:solidFill>
                <a:latin typeface="Times New Roman" pitchFamily="16" charset="0"/>
              </a:rPr>
              <a:t>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411760" y="1"/>
            <a:ext cx="5544616" cy="7200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FF00"/>
                </a:solidFill>
                <a:latin typeface="Times New Roman" pitchFamily="16" charset="0"/>
              </a:rPr>
              <a:t>La metodologia didattica</a:t>
            </a:r>
          </a:p>
          <a:p>
            <a:pPr algn="ctr"/>
            <a:endParaRPr lang="it-IT" sz="36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857250" y="1357313"/>
            <a:ext cx="7929563" cy="5286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446088" indent="-446088" algn="just">
              <a:lnSpc>
                <a:spcPct val="90000"/>
              </a:lnSpc>
              <a:spcBef>
                <a:spcPts val="600"/>
              </a:spcBef>
              <a:buClr>
                <a:srgbClr val="CC9900"/>
              </a:buClr>
              <a:buSzPct val="70000"/>
              <a:buBlip>
                <a:blip r:embed="rId3"/>
              </a:buBlip>
              <a:tabLst>
                <a:tab pos="446088" algn="l"/>
                <a:tab pos="1360488" algn="l"/>
                <a:tab pos="2274888" algn="l"/>
                <a:tab pos="3189288" algn="l"/>
                <a:tab pos="4103688" algn="l"/>
                <a:tab pos="5018088" algn="l"/>
                <a:tab pos="5932488" algn="l"/>
                <a:tab pos="6846888" algn="l"/>
                <a:tab pos="7761288" algn="l"/>
                <a:tab pos="8675688" algn="l"/>
                <a:tab pos="9590088" algn="l"/>
                <a:tab pos="10504488" algn="l"/>
              </a:tabLst>
            </a:pPr>
            <a:r>
              <a:rPr lang="it-IT" sz="2800" dirty="0" smtClean="0">
                <a:solidFill>
                  <a:schemeClr val="bg1"/>
                </a:solidFill>
                <a:latin typeface="Times New Roman" pitchFamily="16" charset="0"/>
              </a:rPr>
              <a:t>Strategie </a:t>
            </a:r>
            <a:r>
              <a:rPr lang="it-IT" sz="2800" dirty="0">
                <a:solidFill>
                  <a:schemeClr val="bg1"/>
                </a:solidFill>
                <a:latin typeface="Times New Roman" pitchFamily="16" charset="0"/>
              </a:rPr>
              <a:t>dell’apprendimento reciproco </a:t>
            </a:r>
            <a:endParaRPr lang="it-IT" sz="2800" dirty="0" smtClean="0">
              <a:solidFill>
                <a:schemeClr val="bg1"/>
              </a:solidFill>
              <a:latin typeface="Times New Roman" pitchFamily="16" charset="0"/>
            </a:endParaRPr>
          </a:p>
          <a:p>
            <a:pPr marL="446088" indent="-446088" algn="just">
              <a:lnSpc>
                <a:spcPct val="90000"/>
              </a:lnSpc>
              <a:spcBef>
                <a:spcPts val="600"/>
              </a:spcBef>
              <a:buClr>
                <a:srgbClr val="CC9900"/>
              </a:buClr>
              <a:buSzPct val="70000"/>
              <a:buBlip>
                <a:blip r:embed="rId3"/>
              </a:buBlip>
              <a:tabLst>
                <a:tab pos="446088" algn="l"/>
                <a:tab pos="1360488" algn="l"/>
                <a:tab pos="2274888" algn="l"/>
                <a:tab pos="3189288" algn="l"/>
                <a:tab pos="4103688" algn="l"/>
                <a:tab pos="5018088" algn="l"/>
                <a:tab pos="5932488" algn="l"/>
                <a:tab pos="6846888" algn="l"/>
                <a:tab pos="7761288" algn="l"/>
                <a:tab pos="8675688" algn="l"/>
                <a:tab pos="9590088" algn="l"/>
                <a:tab pos="10504488" algn="l"/>
              </a:tabLst>
            </a:pPr>
            <a:r>
              <a:rPr lang="it-IT" sz="2800" dirty="0">
                <a:solidFill>
                  <a:schemeClr val="bg1"/>
                </a:solidFill>
                <a:latin typeface="Times New Roman" pitchFamily="16" charset="0"/>
              </a:rPr>
              <a:t> </a:t>
            </a:r>
            <a:r>
              <a:rPr lang="it-IT" sz="2800" i="1" dirty="0">
                <a:solidFill>
                  <a:schemeClr val="bg1"/>
                </a:solidFill>
                <a:latin typeface="Times New Roman" pitchFamily="16" charset="0"/>
              </a:rPr>
              <a:t>Tutoring</a:t>
            </a:r>
            <a:r>
              <a:rPr lang="it-IT" sz="2800" dirty="0">
                <a:solidFill>
                  <a:schemeClr val="bg1"/>
                </a:solidFill>
                <a:latin typeface="Times New Roman" pitchFamily="16" charset="0"/>
              </a:rPr>
              <a:t> tra </a:t>
            </a:r>
            <a:r>
              <a:rPr lang="it-IT" sz="2800" dirty="0" smtClean="0">
                <a:solidFill>
                  <a:schemeClr val="bg1"/>
                </a:solidFill>
                <a:latin typeface="Times New Roman" pitchFamily="16" charset="0"/>
              </a:rPr>
              <a:t>pari</a:t>
            </a:r>
          </a:p>
          <a:p>
            <a:pPr marL="446088" indent="-446088" algn="just">
              <a:lnSpc>
                <a:spcPct val="90000"/>
              </a:lnSpc>
              <a:spcBef>
                <a:spcPts val="600"/>
              </a:spcBef>
              <a:buClr>
                <a:srgbClr val="CC9900"/>
              </a:buClr>
              <a:buSzPct val="70000"/>
              <a:buBlip>
                <a:blip r:embed="rId3"/>
              </a:buBlip>
              <a:tabLst>
                <a:tab pos="446088" algn="l"/>
                <a:tab pos="1360488" algn="l"/>
                <a:tab pos="2274888" algn="l"/>
                <a:tab pos="3189288" algn="l"/>
                <a:tab pos="4103688" algn="l"/>
                <a:tab pos="5018088" algn="l"/>
                <a:tab pos="5932488" algn="l"/>
                <a:tab pos="6846888" algn="l"/>
                <a:tab pos="7761288" algn="l"/>
                <a:tab pos="8675688" algn="l"/>
                <a:tab pos="9590088" algn="l"/>
                <a:tab pos="10504488" algn="l"/>
              </a:tabLst>
            </a:pPr>
            <a:r>
              <a:rPr lang="it-IT" sz="2800" dirty="0">
                <a:solidFill>
                  <a:schemeClr val="bg1"/>
                </a:solidFill>
                <a:latin typeface="Times New Roman" pitchFamily="16" charset="0"/>
              </a:rPr>
              <a:t> Strategie autobiografiche: metodologia della </a:t>
            </a:r>
          </a:p>
          <a:p>
            <a:pPr marL="447675" indent="-446088" algn="just">
              <a:lnSpc>
                <a:spcPct val="90000"/>
              </a:lnSpc>
              <a:spcBef>
                <a:spcPts val="600"/>
              </a:spcBef>
              <a:buClrTx/>
              <a:buSzPct val="70000"/>
              <a:buFontTx/>
              <a:buNone/>
              <a:tabLst>
                <a:tab pos="446088" algn="l"/>
                <a:tab pos="1360488" algn="l"/>
                <a:tab pos="2274888" algn="l"/>
                <a:tab pos="3189288" algn="l"/>
                <a:tab pos="4103688" algn="l"/>
                <a:tab pos="5018088" algn="l"/>
                <a:tab pos="5932488" algn="l"/>
                <a:tab pos="6846888" algn="l"/>
                <a:tab pos="7761288" algn="l"/>
                <a:tab pos="8675688" algn="l"/>
                <a:tab pos="9590088" algn="l"/>
                <a:tab pos="10504488" algn="l"/>
              </a:tabLst>
            </a:pPr>
            <a:r>
              <a:rPr lang="it-IT" sz="2800" dirty="0">
                <a:solidFill>
                  <a:schemeClr val="bg1"/>
                </a:solidFill>
                <a:latin typeface="Times New Roman" pitchFamily="16" charset="0"/>
              </a:rPr>
              <a:t>       narrazione di sé </a:t>
            </a:r>
            <a:r>
              <a:rPr lang="it-IT" sz="2800" dirty="0" smtClean="0">
                <a:solidFill>
                  <a:schemeClr val="bg1"/>
                </a:solidFill>
                <a:latin typeface="Times New Roman" pitchFamily="16" charset="0"/>
              </a:rPr>
              <a:t>  </a:t>
            </a:r>
            <a:r>
              <a:rPr lang="it-IT" sz="2800" dirty="0">
                <a:solidFill>
                  <a:schemeClr val="bg1"/>
                </a:solidFill>
                <a:latin typeface="Times New Roman" pitchFamily="16" charset="0"/>
              </a:rPr>
              <a:t>(le narrazioni che accompagnano i percorsi della vita sono strumenti chiave       per i processi di adattamento e permettono di lasciare traccia di sé per coloro che non lasciano mai impronte profonde e indecifrabili. Attraverso il racconto di sé si familiarizza con il mondo e si esplorano le proprie possibilità, la narrazione è azione e relazione)</a:t>
            </a:r>
          </a:p>
          <a:p>
            <a:pPr marL="447675" indent="-446088">
              <a:lnSpc>
                <a:spcPct val="90000"/>
              </a:lnSpc>
              <a:spcBef>
                <a:spcPts val="350"/>
              </a:spcBef>
              <a:buClrTx/>
              <a:buSzPct val="70000"/>
              <a:buFontTx/>
              <a:buNone/>
              <a:tabLst>
                <a:tab pos="446088" algn="l"/>
                <a:tab pos="1360488" algn="l"/>
                <a:tab pos="2274888" algn="l"/>
                <a:tab pos="3189288" algn="l"/>
                <a:tab pos="4103688" algn="l"/>
                <a:tab pos="5018088" algn="l"/>
                <a:tab pos="5932488" algn="l"/>
                <a:tab pos="6846888" algn="l"/>
                <a:tab pos="7761288" algn="l"/>
                <a:tab pos="8675688" algn="l"/>
                <a:tab pos="9590088" algn="l"/>
                <a:tab pos="10504488" algn="l"/>
              </a:tabLst>
            </a:pPr>
            <a:endParaRPr lang="it-IT" sz="1400" dirty="0">
              <a:solidFill>
                <a:schemeClr val="bg1"/>
              </a:solidFill>
              <a:latin typeface="Times New Roman" pitchFamily="16" charset="0"/>
            </a:endParaRPr>
          </a:p>
          <a:p>
            <a:pPr marL="447675" indent="-446088">
              <a:lnSpc>
                <a:spcPct val="90000"/>
              </a:lnSpc>
              <a:spcBef>
                <a:spcPts val="400"/>
              </a:spcBef>
              <a:buClrTx/>
              <a:buSzPct val="70000"/>
              <a:buFontTx/>
              <a:buNone/>
              <a:tabLst>
                <a:tab pos="446088" algn="l"/>
                <a:tab pos="1360488" algn="l"/>
                <a:tab pos="2274888" algn="l"/>
                <a:tab pos="3189288" algn="l"/>
                <a:tab pos="4103688" algn="l"/>
                <a:tab pos="5018088" algn="l"/>
                <a:tab pos="5932488" algn="l"/>
                <a:tab pos="6846888" algn="l"/>
                <a:tab pos="7761288" algn="l"/>
                <a:tab pos="8675688" algn="l"/>
                <a:tab pos="9590088" algn="l"/>
                <a:tab pos="10504488" algn="l"/>
              </a:tabLst>
            </a:pPr>
            <a:r>
              <a:rPr lang="it-IT" sz="1400" dirty="0">
                <a:solidFill>
                  <a:schemeClr val="bg1"/>
                </a:solidFill>
                <a:latin typeface="Times New Roman" pitchFamily="16" charset="0"/>
              </a:rPr>
              <a:t>	</a:t>
            </a:r>
            <a:r>
              <a:rPr lang="it-IT" sz="1400" b="1" dirty="0">
                <a:solidFill>
                  <a:schemeClr val="bg1"/>
                </a:solidFill>
                <a:latin typeface="Times New Roman" pitchFamily="16" charset="0"/>
              </a:rPr>
              <a:t>	                                                              </a:t>
            </a:r>
            <a:r>
              <a:rPr lang="it-IT" sz="1600" dirty="0">
                <a:solidFill>
                  <a:schemeClr val="bg1"/>
                </a:solidFill>
                <a:latin typeface="Times New Roman" pitchFamily="16" charset="0"/>
              </a:rPr>
              <a:t>(E. Giunta, L. Santelli </a:t>
            </a:r>
            <a:r>
              <a:rPr lang="it-IT" sz="1600" dirty="0" err="1">
                <a:solidFill>
                  <a:schemeClr val="bg1"/>
                </a:solidFill>
                <a:latin typeface="Times New Roman" pitchFamily="16" charset="0"/>
              </a:rPr>
              <a:t>Beccegato</a:t>
            </a:r>
            <a:r>
              <a:rPr lang="it-IT" sz="1600" dirty="0">
                <a:solidFill>
                  <a:schemeClr val="bg1"/>
                </a:solidFill>
                <a:latin typeface="Times New Roman" pitchFamily="16" charset="0"/>
              </a:rPr>
              <a:t>,  S. Ulivieri) </a:t>
            </a:r>
          </a:p>
          <a:p>
            <a:pPr marL="447675" indent="-446088">
              <a:lnSpc>
                <a:spcPct val="90000"/>
              </a:lnSpc>
              <a:spcBef>
                <a:spcPts val="400"/>
              </a:spcBef>
              <a:buClrTx/>
              <a:buSzPct val="70000"/>
              <a:buFontTx/>
              <a:buNone/>
              <a:tabLst>
                <a:tab pos="446088" algn="l"/>
                <a:tab pos="1360488" algn="l"/>
                <a:tab pos="2274888" algn="l"/>
                <a:tab pos="3189288" algn="l"/>
                <a:tab pos="4103688" algn="l"/>
                <a:tab pos="5018088" algn="l"/>
                <a:tab pos="5932488" algn="l"/>
                <a:tab pos="6846888" algn="l"/>
                <a:tab pos="7761288" algn="l"/>
                <a:tab pos="8675688" algn="l"/>
                <a:tab pos="9590088" algn="l"/>
                <a:tab pos="10504488" algn="l"/>
              </a:tabLst>
            </a:pPr>
            <a:endParaRPr lang="it-IT" sz="1600" dirty="0">
              <a:solidFill>
                <a:srgbClr val="292929"/>
              </a:solidFill>
              <a:latin typeface="Times New Roman" pitchFamily="1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195736" y="0"/>
            <a:ext cx="5544616" cy="5760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FF00"/>
                </a:solidFill>
                <a:latin typeface="Times New Roman" pitchFamily="16" charset="0"/>
              </a:rPr>
              <a:t>Strategie didattiche</a:t>
            </a:r>
          </a:p>
          <a:p>
            <a:pPr algn="ctr"/>
            <a:endParaRPr lang="it-IT" sz="3600" b="1" dirty="0" smtClean="0">
              <a:solidFill>
                <a:srgbClr val="13497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51520" y="1124744"/>
            <a:ext cx="8429625" cy="520360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Accanto alla competenza linguistica per comunicare è necessario possedere la competenza extra linguistica: </a:t>
            </a:r>
          </a:p>
          <a:p>
            <a:pPr algn="just">
              <a:buClr>
                <a:srgbClr val="FFFF00"/>
              </a:buClr>
              <a:buFont typeface="Times New Roman" pitchFamily="16" charset="0"/>
              <a:buAutoNum type="alphaL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 i="1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Competenza cinesica  </a:t>
            </a:r>
            <a:r>
              <a:rPr lang="it-IT" sz="28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( gesti e espressioni del viso e del corpo): costruire banca dati dei gesti ( es. “vieni qua”, “vai via”, “buono!”)</a:t>
            </a:r>
          </a:p>
          <a:p>
            <a:pPr algn="just">
              <a:buClr>
                <a:srgbClr val="FFFF00"/>
              </a:buClr>
              <a:buFont typeface="Times New Roman" pitchFamily="16" charset="0"/>
              <a:buAutoNum type="alphaL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 i="1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Competenza prossemica </a:t>
            </a:r>
            <a:r>
              <a:rPr lang="it-IT" sz="28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(vicinanza e contatto con l’interlocutore)</a:t>
            </a:r>
          </a:p>
          <a:p>
            <a:pPr algn="just">
              <a:buClr>
                <a:srgbClr val="FFFF00"/>
              </a:buClr>
              <a:buFont typeface="Times New Roman" pitchFamily="16" charset="0"/>
              <a:buAutoNum type="alphaL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 i="1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Competenza olfattiva</a:t>
            </a:r>
            <a:r>
              <a:rPr lang="it-IT" sz="2800" i="1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: </a:t>
            </a:r>
            <a:r>
              <a:rPr lang="it-IT" sz="28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riflettere sul sistema dei valori olfattivi (es. perché i profumi che usiamo sono astratti e non usiamo i profumi della nonna a base di rose e di gelsomino?)</a:t>
            </a:r>
          </a:p>
          <a:p>
            <a:pPr>
              <a:buClr>
                <a:srgbClr val="77773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400" dirty="0">
              <a:solidFill>
                <a:srgbClr val="77773C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FF00"/>
                </a:solidFill>
                <a:latin typeface="Times New Roman" pitchFamily="16" charset="0"/>
                <a:cs typeface="Times New Roman" pitchFamily="16" charset="0"/>
              </a:rPr>
              <a:t>Saper integrare linguaggi verbali e non verbali</a:t>
            </a:r>
          </a:p>
          <a:p>
            <a:pPr algn="ctr"/>
            <a:endParaRPr lang="it-IT" sz="3600" b="1" dirty="0" smtClean="0">
              <a:solidFill>
                <a:srgbClr val="13497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1268760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Clr>
                <a:srgbClr val="FFFF00"/>
              </a:buClr>
              <a:buFont typeface="+mj-lt"/>
              <a:buAutoNum type="alphaLcParenR" startAt="4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 i="1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Competenza </a:t>
            </a:r>
            <a:r>
              <a:rPr lang="it-IT" sz="2800" b="1" i="1" dirty="0" err="1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vestemica</a:t>
            </a:r>
            <a:r>
              <a:rPr lang="it-IT" sz="28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: capacità di padroneggiare il sistema moda secondo Roland </a:t>
            </a:r>
            <a:r>
              <a:rPr lang="it-IT" sz="2800" dirty="0" err="1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Barthes</a:t>
            </a:r>
            <a:r>
              <a:rPr lang="it-IT" sz="28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 ( es. riconoscere la differenza tra un carabiniere e un vigile, spiegare il significato comunicativo di ogni </a:t>
            </a:r>
            <a:r>
              <a:rPr lang="it-IT" sz="2800" i="1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mise</a:t>
            </a:r>
            <a:r>
              <a:rPr lang="it-IT" sz="28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)</a:t>
            </a:r>
          </a:p>
          <a:p>
            <a:pPr marL="514350" indent="-514350" algn="just">
              <a:buClr>
                <a:srgbClr val="FFFF00"/>
              </a:buClr>
              <a:buFont typeface="+mj-lt"/>
              <a:buAutoNum type="alphaLcParenR" startAt="4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 i="1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Competenza oggettuale </a:t>
            </a:r>
            <a:r>
              <a:rPr lang="it-IT" sz="28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(catalogazione degli status </a:t>
            </a:r>
            <a:r>
              <a:rPr lang="it-IT" sz="2800" dirty="0" err="1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symbol</a:t>
            </a:r>
            <a:r>
              <a:rPr lang="it-IT" sz="28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 oggi presenti in Italia: auto, oggetti di arredamento, cellulare, ..)</a:t>
            </a:r>
            <a:endParaRPr lang="it-IT" sz="2800" dirty="0">
              <a:solidFill>
                <a:schemeClr val="bg1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FF00"/>
                </a:solidFill>
                <a:latin typeface="Times New Roman" pitchFamily="16" charset="0"/>
                <a:cs typeface="Times New Roman" pitchFamily="16" charset="0"/>
              </a:rPr>
              <a:t>Saper integrare linguaggi verbali e non verbali</a:t>
            </a:r>
          </a:p>
          <a:p>
            <a:pPr algn="ctr"/>
            <a:endParaRPr lang="it-IT" sz="3600" b="1" dirty="0" smtClean="0">
              <a:solidFill>
                <a:srgbClr val="13497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628650" y="0"/>
            <a:ext cx="8515350" cy="939800"/>
          </a:xfrm>
          <a:prstGeom prst="rect">
            <a:avLst/>
          </a:prstGeom>
          <a:solidFill>
            <a:srgbClr val="002060"/>
          </a:solidFill>
          <a:ln w="9525" cap="flat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1" dirty="0">
                <a:solidFill>
                  <a:srgbClr val="FFFF00"/>
                </a:solidFill>
                <a:latin typeface="Times New Roman" pitchFamily="16" charset="0"/>
                <a:cs typeface="Times New Roman" pitchFamily="16" charset="0"/>
              </a:rPr>
              <a:t>Ambienti di apprendimento di matrice costruttivista</a:t>
            </a:r>
            <a:br>
              <a:rPr lang="it-IT" sz="2400" b="1" dirty="0">
                <a:solidFill>
                  <a:srgbClr val="FFFF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it-IT" sz="2400" i="1" dirty="0">
                <a:solidFill>
                  <a:srgbClr val="FFFF00"/>
                </a:solidFill>
                <a:latin typeface="Times New Roman" pitchFamily="16" charset="0"/>
                <a:cs typeface="Times New Roman" pitchFamily="16" charset="0"/>
              </a:rPr>
              <a:t>(Jonassen, 1993, </a:t>
            </a:r>
            <a:r>
              <a:rPr lang="it-IT" sz="2400" i="1" dirty="0" err="1">
                <a:solidFill>
                  <a:srgbClr val="FFFF00"/>
                </a:solidFill>
                <a:latin typeface="Times New Roman" pitchFamily="16" charset="0"/>
                <a:cs typeface="Times New Roman" pitchFamily="16" charset="0"/>
              </a:rPr>
              <a:t>Varisco</a:t>
            </a:r>
            <a:r>
              <a:rPr lang="it-IT" sz="2400" i="1" dirty="0">
                <a:solidFill>
                  <a:srgbClr val="FFFF00"/>
                </a:solidFill>
                <a:latin typeface="Times New Roman" pitchFamily="16" charset="0"/>
                <a:cs typeface="Times New Roman" pitchFamily="16" charset="0"/>
              </a:rPr>
              <a:t>, 2002)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51520" y="1700808"/>
            <a:ext cx="8568952" cy="391094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65653C"/>
              </a:buClr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dirty="0">
                <a:solidFill>
                  <a:srgbClr val="65653C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Attivo: </a:t>
            </a:r>
            <a:r>
              <a:rPr lang="it-IT" sz="28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manipolare oggetti e strumenti per poi riflettere su ciò che è stato fatto.</a:t>
            </a:r>
          </a:p>
          <a:p>
            <a:pPr algn="just">
              <a:buClr>
                <a:srgbClr val="65653C"/>
              </a:buClr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 Costruttivo:</a:t>
            </a:r>
            <a:r>
              <a:rPr lang="it-IT" sz="28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 dal semplice al complesso partendo dalle conoscenze    possedute</a:t>
            </a:r>
          </a:p>
          <a:p>
            <a:pPr algn="just">
              <a:buClr>
                <a:srgbClr val="65653C"/>
              </a:buClr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 Collaborativo: </a:t>
            </a:r>
            <a:r>
              <a:rPr lang="it-IT" sz="28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aiutarsi a vicenda,  utilizzare le competenze e i contributi di tutti</a:t>
            </a:r>
          </a:p>
          <a:p>
            <a:pPr algn="just">
              <a:buClr>
                <a:srgbClr val="65653C"/>
              </a:buClr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 Intenzionale: </a:t>
            </a:r>
            <a:r>
              <a:rPr lang="it-IT" sz="28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predisporre ambienti di apprendimento secondo i bisogni</a:t>
            </a:r>
          </a:p>
          <a:p>
            <a:pPr algn="just">
              <a:buClr>
                <a:srgbClr val="65653C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1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endParaRPr lang="it-IT" sz="2400" dirty="0">
              <a:solidFill>
                <a:schemeClr val="bg1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2987824" y="0"/>
            <a:ext cx="3600400" cy="525401"/>
          </a:xfrm>
          <a:prstGeom prst="rect">
            <a:avLst/>
          </a:prstGeom>
          <a:solidFill>
            <a:srgbClr val="002060"/>
          </a:solidFill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 dirty="0">
                <a:solidFill>
                  <a:srgbClr val="FFFF00"/>
                </a:solidFill>
                <a:latin typeface="Times New Roman" pitchFamily="16" charset="0"/>
                <a:cs typeface="Times New Roman" pitchFamily="16" charset="0"/>
              </a:rPr>
              <a:t>L’accoglienza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27584" y="764704"/>
            <a:ext cx="79208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L’accoglienza costituisce il primo passo del processo di integrazione perché indica l’orientamento delle istituzioni a promuovere e a valorizzare le specificità di ciascuno, dimostrando disponibilità e attenzione nei confronti dei bisogni dei bambini.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Clima accogliente in senso interculturale è quello creato dalla presenza di pratiche che favoriscono apertura, comprensione e rispetto, dove l’incontro con l’altro non mira a giudicare e neppure a descrivere le diversità culturali ma a sviluppare la solidarietà e a formulare significati nuovi, condivisi da tutti nell’ambiente scolastico.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 (D. Demetrio, G. </a:t>
            </a:r>
            <a:r>
              <a:rPr lang="it-IT" sz="2000" dirty="0" err="1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Favaro</a:t>
            </a:r>
            <a:r>
              <a:rPr lang="it-IT" sz="20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)</a:t>
            </a:r>
          </a:p>
          <a:p>
            <a:pPr algn="ctr"/>
            <a:endParaRPr lang="it-IT" sz="3600" b="1" dirty="0" smtClean="0">
              <a:solidFill>
                <a:srgbClr val="13497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1412776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65653C"/>
              </a:buClr>
              <a:buBlip>
                <a:blip r:embed="rId2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Complesso: </a:t>
            </a:r>
            <a:r>
              <a:rPr lang="it-IT" sz="28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abituare a risolvere problemi complessi e mal strutturati</a:t>
            </a:r>
          </a:p>
          <a:p>
            <a:pPr algn="just">
              <a:buClr>
                <a:srgbClr val="65653C"/>
              </a:buClr>
              <a:buBlip>
                <a:blip r:embed="rId2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 Contestuale: </a:t>
            </a:r>
            <a:r>
              <a:rPr lang="it-IT" sz="28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sviluppare competenze da usare nella vita reale, in contesti utili</a:t>
            </a:r>
          </a:p>
          <a:p>
            <a:pPr algn="just">
              <a:buClr>
                <a:srgbClr val="65653C"/>
              </a:buClr>
              <a:buBlip>
                <a:blip r:embed="rId2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it-IT" sz="2800" b="1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Conversazionale</a:t>
            </a:r>
            <a:r>
              <a:rPr lang="it-IT" sz="28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: favorire processi dialogici e di scambio con gli altri</a:t>
            </a:r>
          </a:p>
          <a:p>
            <a:pPr algn="just">
              <a:buClr>
                <a:srgbClr val="65653C"/>
              </a:buClr>
              <a:buBlip>
                <a:blip r:embed="rId2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it-IT" sz="2800" b="1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Riflessivo: </a:t>
            </a:r>
            <a:r>
              <a:rPr lang="it-IT" sz="28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richiedere di riflettere  su ciò che si agisce, sulle decisioni che  vengono prese, strategie utilizzate e le risposte trovate</a:t>
            </a:r>
            <a:endParaRPr lang="it-IT" sz="2800" dirty="0">
              <a:solidFill>
                <a:schemeClr val="bg1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628650" y="0"/>
            <a:ext cx="8515350" cy="939800"/>
          </a:xfrm>
          <a:prstGeom prst="rect">
            <a:avLst/>
          </a:prstGeom>
          <a:solidFill>
            <a:srgbClr val="002060"/>
          </a:solidFill>
          <a:ln w="9525" cap="flat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1" dirty="0">
                <a:solidFill>
                  <a:srgbClr val="FFFF00"/>
                </a:solidFill>
                <a:latin typeface="Times New Roman" pitchFamily="16" charset="0"/>
                <a:cs typeface="Times New Roman" pitchFamily="16" charset="0"/>
              </a:rPr>
              <a:t>Ambienti di apprendimento di matrice costruttivista</a:t>
            </a:r>
            <a:br>
              <a:rPr lang="it-IT" sz="2400" b="1" dirty="0">
                <a:solidFill>
                  <a:srgbClr val="FFFF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it-IT" sz="2400" i="1" dirty="0">
                <a:solidFill>
                  <a:srgbClr val="FFFF00"/>
                </a:solidFill>
                <a:latin typeface="Times New Roman" pitchFamily="16" charset="0"/>
                <a:cs typeface="Times New Roman" pitchFamily="16" charset="0"/>
              </a:rPr>
              <a:t>(Jonassen, 1993, </a:t>
            </a:r>
            <a:r>
              <a:rPr lang="it-IT" sz="2400" i="1" dirty="0" err="1">
                <a:solidFill>
                  <a:srgbClr val="FFFF00"/>
                </a:solidFill>
                <a:latin typeface="Times New Roman" pitchFamily="16" charset="0"/>
                <a:cs typeface="Times New Roman" pitchFamily="16" charset="0"/>
              </a:rPr>
              <a:t>Varisco</a:t>
            </a:r>
            <a:r>
              <a:rPr lang="it-IT" sz="2400" i="1" dirty="0">
                <a:solidFill>
                  <a:srgbClr val="FFFF00"/>
                </a:solidFill>
                <a:latin typeface="Times New Roman" pitchFamily="16" charset="0"/>
                <a:cs typeface="Times New Roman" pitchFamily="16" charset="0"/>
              </a:rPr>
              <a:t>, 2002)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00231269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55898">
            <a:off x="6424786" y="2326255"/>
            <a:ext cx="2400300" cy="1905000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Raffaella Biagioli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D46F-3A7E-4C95-8A6D-CCDD9E0083CD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908720"/>
            <a:ext cx="7992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 testi da leggere a scuola possono essere rappresentativi</a:t>
            </a:r>
          </a:p>
          <a:p>
            <a:pPr algn="just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dell' elaborazione letteraria </a:t>
            </a:r>
          </a:p>
          <a:p>
            <a:pPr algn="just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dell' espressione popolare </a:t>
            </a:r>
            <a:r>
              <a:rPr lang="it-IT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 altre civiltà</a:t>
            </a:r>
            <a:endParaRPr lang="it-IT" sz="28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83568" y="3861048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presentazione e lettura di testi, organizzati in modo interessante e significativo, è una delle modalità.</a:t>
            </a:r>
          </a:p>
          <a:p>
            <a:pPr algn="just"/>
            <a:r>
              <a:rPr lang="it-IT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 può prevedere anche il laboratorio teatrale o l'uso di film</a:t>
            </a:r>
            <a:r>
              <a:rPr lang="it-IT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it-IT" sz="28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475656" y="0"/>
            <a:ext cx="7668344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L'EDUCAZIONE LETTERARIA NELLA DIDATTICA INTERCULTURALE</a:t>
            </a:r>
            <a:endParaRPr lang="it-IT" sz="2400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Raffaella Biagioli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D46F-3A7E-4C95-8A6D-CCDD9E0083CD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1052736"/>
            <a:ext cx="8064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Un'educazione letteraria programmata in prospettiva interculturale deve saper scegliere autori e opere, da leggere per intero o in maniera antologica, raggruppandole per generi letterari e percorsi tematici significativi, e deve saper coinvolgere gli alunni nelle problematiche evidenziate nella lettura, come il viaggio, lo straniero, l'ospitalità, il mito, </a:t>
            </a:r>
            <a:r>
              <a:rPr lang="it-IT" sz="28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l'epos, l'amore, l'amicizia, il sentimento della natura.</a:t>
            </a:r>
            <a:endParaRPr lang="it-IT" sz="2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475656" y="0"/>
            <a:ext cx="7668344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L'EDUCAZIONE LETTERARIA NELLA DIDATTICA INTERCULTURALE</a:t>
            </a:r>
            <a:endParaRPr lang="it-IT" sz="2400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rawing hands, Maurits Cornelis Esc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50919"/>
            <a:ext cx="3289548" cy="2807081"/>
          </a:xfrm>
          <a:prstGeom prst="rect">
            <a:avLst/>
          </a:prstGeom>
          <a:noFill/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Raffaella Biagioli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D46F-3A7E-4C95-8A6D-CCDD9E0083CD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683568" y="1340768"/>
            <a:ext cx="79208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Nella nostra cultura il collegamento tra matematica e arte non è molto sviluppato, anche se il mercato apprezza sempre di più l'eleganza della forma, il disegno accurato degli oggetti prodotti, oltre che la loro funzionalità ed efficienza</a:t>
            </a:r>
            <a:r>
              <a:rPr lang="it-IT" sz="36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483768" y="0"/>
            <a:ext cx="6408712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Matematica e arte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Raffaella Biagioli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D46F-3A7E-4C95-8A6D-CCDD9E0083CD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755576" y="1052736"/>
            <a:ext cx="47525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ricchezza delle tradizioni di altri popoli può essere riscoperta attraverso lo studio della matematica e dell'arte e vista con gli occhi dei bambini e degli adolescenti di oggi e resa significativa per noi.</a:t>
            </a:r>
            <a:endParaRPr lang="it-IT" sz="2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5778" name="AutoShape 2" descr="Risultati immagini per arte e geomet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483768" y="0"/>
            <a:ext cx="6408712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Matematica e arte</a:t>
            </a:r>
          </a:p>
        </p:txBody>
      </p:sp>
      <p:pic>
        <p:nvPicPr>
          <p:cNvPr id="75784" name="Picture 8" descr="Risultati immagini per arte e geomet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556792"/>
            <a:ext cx="2880320" cy="3438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Raffaella Biagioli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D46F-3A7E-4C95-8A6D-CCDD9E0083CD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3501008"/>
            <a:ext cx="80648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 "modulo" dedicato allo studio dei disegni arabi tradizionali o dei modelli reticolari cinesi fornisce un contesto ideale per approfondire il legame tra matematica e arte, per comprendere le idee di ordine e di armonia rivelate dalle decorazioni e dai lavori artistici prodotti da quelle culture</a:t>
            </a:r>
            <a:r>
              <a:rPr lang="it-IT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it-IT" sz="28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483768" y="0"/>
            <a:ext cx="6408712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Matematica e arte</a:t>
            </a:r>
          </a:p>
        </p:txBody>
      </p:sp>
      <p:pic>
        <p:nvPicPr>
          <p:cNvPr id="6" name="Picture 6" descr="Risultati immagini per arte e geomet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764704"/>
            <a:ext cx="3550940" cy="2663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2852936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solidFill>
                  <a:schemeClr val="bg1"/>
                </a:solidFill>
              </a:rPr>
              <a:t>Gli alunni stranieri che sono “esposti” al curricolo comune incontrano serie difficoltà, poiché si chiede loro di </a:t>
            </a:r>
          </a:p>
          <a:p>
            <a:pPr algn="just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bg1"/>
                </a:solidFill>
              </a:rPr>
              <a:t>saper ascoltare e leggere per acquisire nuove informazioni</a:t>
            </a:r>
          </a:p>
          <a:p>
            <a:pPr algn="just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bg1"/>
                </a:solidFill>
              </a:rPr>
              <a:t> di saper parlare e scrivere per esprimere concetti</a:t>
            </a:r>
          </a:p>
          <a:p>
            <a:pPr algn="just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bg1"/>
                </a:solidFill>
              </a:rPr>
              <a:t>di elaborare connessioni, confronti, sintesi</a:t>
            </a:r>
            <a:endParaRPr lang="it-IT" sz="2800" b="1" dirty="0" smtClean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907704" y="0"/>
            <a:ext cx="6696744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FF00"/>
                </a:solidFill>
              </a:rPr>
              <a:t> </a:t>
            </a:r>
            <a:r>
              <a:rPr lang="it-IT" sz="2800" dirty="0">
                <a:solidFill>
                  <a:srgbClr val="FFFF00"/>
                </a:solidFill>
              </a:rPr>
              <a:t>Comunicare e studiare in italiano </a:t>
            </a:r>
            <a:endParaRPr lang="it-IT" sz="2800" dirty="0" smtClean="0">
              <a:solidFill>
                <a:srgbClr val="FFFF00"/>
              </a:solidFill>
            </a:endParaRPr>
          </a:p>
        </p:txBody>
      </p:sp>
      <p:pic>
        <p:nvPicPr>
          <p:cNvPr id="5" name="Immagine 4" descr="8627229-Editable-illustration-of-children-reading-and-clambering-over-piles-of-books-Stock-Vec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764704"/>
            <a:ext cx="396240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43608" y="764704"/>
            <a:ext cx="7632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solidFill>
                  <a:schemeClr val="bg1"/>
                </a:solidFill>
              </a:rPr>
              <a:t>Una parte molto consistente dei ragazzi stranieri ha quindi difficoltà nell’uso della </a:t>
            </a:r>
            <a:r>
              <a:rPr lang="it-IT" sz="2800" i="1" dirty="0" smtClean="0">
                <a:solidFill>
                  <a:schemeClr val="bg1"/>
                </a:solidFill>
              </a:rPr>
              <a:t>L2 per studiare e per seguire gli apprendimenti comuni. </a:t>
            </a:r>
            <a:endParaRPr lang="it-IT" sz="2800" b="1" dirty="0" smtClean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43608" y="2996952"/>
            <a:ext cx="7632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FF00"/>
                </a:solidFill>
              </a:rPr>
              <a:t>I due percorsi 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>
                <a:solidFill>
                  <a:srgbClr val="FFFF00"/>
                </a:solidFill>
              </a:rPr>
              <a:t>apprendere l’italiano per comunicare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>
                <a:solidFill>
                  <a:srgbClr val="FFFF00"/>
                </a:solidFill>
              </a:rPr>
              <a:t>apprenderlo per studiare </a:t>
            </a:r>
          </a:p>
          <a:p>
            <a:pPr marL="514350" indent="-514350" algn="ctr"/>
            <a:r>
              <a:rPr lang="it-IT" sz="2800" dirty="0" smtClean="0">
                <a:solidFill>
                  <a:srgbClr val="FFFF00"/>
                </a:solidFill>
              </a:rPr>
              <a:t>richiedono tempi, attenzioni didattiche e impegno differenti. </a:t>
            </a:r>
            <a:endParaRPr lang="it-IT" sz="28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3212976"/>
            <a:ext cx="84969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solidFill>
                  <a:schemeClr val="bg1"/>
                </a:solidFill>
              </a:rPr>
              <a:t>Dopo la prima fase, nella quale si cercano risorse, approcci metodologici e materiali didattici per risolvere il problema linguistico “visibile”, si ritiene invece che l’apprendente possa seguire il curricolo comune, senza che siano più necessarie attenzioni didattiche e modalità di facilitazione.</a:t>
            </a:r>
            <a:endParaRPr lang="it-IT" sz="2800" b="1" dirty="0" smtClean="0">
              <a:solidFill>
                <a:schemeClr val="bg1"/>
              </a:solidFill>
            </a:endParaRPr>
          </a:p>
        </p:txBody>
      </p:sp>
      <p:pic>
        <p:nvPicPr>
          <p:cNvPr id="3" name="Picture 2" descr="Risultati immagini per lettu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836712"/>
            <a:ext cx="3758977" cy="2348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584" y="764704"/>
            <a:ext cx="806489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600" dirty="0" smtClean="0"/>
          </a:p>
          <a:p>
            <a:pPr algn="just"/>
            <a:r>
              <a:rPr lang="it-IT" sz="2800" dirty="0" smtClean="0">
                <a:solidFill>
                  <a:schemeClr val="bg1"/>
                </a:solidFill>
              </a:rPr>
              <a:t> L’appropriazione dell’italiano L2 “scolastico” e dei metalinguaggi che l’accompagnano è un compito delicato e complesso che richiede tempi lunghi e sostegni efficaci per la comprensione/verbalizzazione dei testi di studio.</a:t>
            </a:r>
            <a:endParaRPr lang="it-IT" sz="2800" b="1" dirty="0" smtClean="0">
              <a:solidFill>
                <a:schemeClr val="bg1"/>
              </a:solidFill>
            </a:endParaRPr>
          </a:p>
        </p:txBody>
      </p:sp>
      <p:pic>
        <p:nvPicPr>
          <p:cNvPr id="33794" name="Picture 2" descr="Risultati immagini per insegnamento 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725144"/>
            <a:ext cx="2638425" cy="1733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971600" y="1772816"/>
            <a:ext cx="7244283" cy="187961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Il migrante è sempre "fuori luogo", preso nel paradosso di una "doppia assenza</a:t>
            </a:r>
            <a:r>
              <a:rPr lang="it-IT" sz="32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"</a:t>
            </a:r>
            <a:endParaRPr lang="it-IT" sz="3200" dirty="0">
              <a:solidFill>
                <a:schemeClr val="bg1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800" dirty="0">
              <a:solidFill>
                <a:srgbClr val="292929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                                                        (A. </a:t>
            </a:r>
            <a:r>
              <a:rPr lang="it-IT" sz="2400" dirty="0" err="1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Sayad</a:t>
            </a:r>
            <a:r>
              <a:rPr lang="it-IT" sz="24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)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627784" y="188640"/>
            <a:ext cx="4214812" cy="520700"/>
          </a:xfrm>
          <a:prstGeom prst="rect">
            <a:avLst/>
          </a:prstGeom>
          <a:solidFill>
            <a:srgbClr val="00206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 dirty="0">
                <a:solidFill>
                  <a:srgbClr val="FFFF00"/>
                </a:solidFill>
                <a:latin typeface="Times New Roman" pitchFamily="16" charset="0"/>
                <a:cs typeface="Times New Roman" pitchFamily="16" charset="0"/>
              </a:rPr>
              <a:t>La doppia assenza</a:t>
            </a:r>
          </a:p>
        </p:txBody>
      </p:sp>
      <p:pic>
        <p:nvPicPr>
          <p:cNvPr id="39938" name="Picture 2" descr="Immagine correl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437112"/>
            <a:ext cx="3557279" cy="208823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47664" y="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 Come un prisma a molte facce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11560" y="3501008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solidFill>
                  <a:schemeClr val="bg1"/>
                </a:solidFill>
              </a:rPr>
              <a:t>La difficoltà non consiste tanto, e solo, nel dover apprendere il lessico specifico di ciascuna area tematica, quanto nella necessità di concettualizzare – e poi esprimere – l’organizzazione relazionale e strutturale degli oggetti della conoscenza. </a:t>
            </a:r>
            <a:endParaRPr lang="it-IT" sz="2800" b="1" dirty="0" smtClean="0">
              <a:solidFill>
                <a:schemeClr val="bg1"/>
              </a:solidFill>
            </a:endParaRPr>
          </a:p>
        </p:txBody>
      </p:sp>
      <p:pic>
        <p:nvPicPr>
          <p:cNvPr id="32770" name="Picture 2" descr="Risultati immagini per insegnamento 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052736"/>
            <a:ext cx="2333625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1484784"/>
            <a:ext cx="81369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solidFill>
                  <a:schemeClr val="bg1"/>
                </a:solidFill>
              </a:rPr>
              <a:t>Il prisma dei compiti richiesti all’apprendente può essere così delineato: </a:t>
            </a:r>
          </a:p>
          <a:p>
            <a:pPr algn="just"/>
            <a:r>
              <a:rPr lang="it-IT" sz="2800" dirty="0" smtClean="0">
                <a:solidFill>
                  <a:schemeClr val="bg1"/>
                </a:solidFill>
              </a:rPr>
              <a:t>- comprendere il tema, il contenuto </a:t>
            </a:r>
          </a:p>
          <a:p>
            <a:pPr algn="just"/>
            <a:r>
              <a:rPr lang="it-IT" sz="2800" dirty="0" smtClean="0">
                <a:solidFill>
                  <a:schemeClr val="bg1"/>
                </a:solidFill>
              </a:rPr>
              <a:t>- comprendere e memorizzare il lessico e le strutture specifici </a:t>
            </a:r>
          </a:p>
          <a:p>
            <a:pPr algn="just"/>
            <a:r>
              <a:rPr lang="it-IT" sz="2800" dirty="0" smtClean="0">
                <a:solidFill>
                  <a:schemeClr val="bg1"/>
                </a:solidFill>
              </a:rPr>
              <a:t>- concettualizzare (nessi logici, spaziali, temporali, causali...) </a:t>
            </a:r>
          </a:p>
          <a:p>
            <a:pPr algn="just"/>
            <a:r>
              <a:rPr lang="it-IT" sz="2800" dirty="0" smtClean="0">
                <a:solidFill>
                  <a:schemeClr val="bg1"/>
                </a:solidFill>
              </a:rPr>
              <a:t>- verbalizzare i concetti . </a:t>
            </a:r>
          </a:p>
          <a:p>
            <a:pPr algn="ctr"/>
            <a:endParaRPr lang="it-IT" sz="3600" b="1" dirty="0" smtClean="0">
              <a:solidFill>
                <a:srgbClr val="134979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1844824"/>
            <a:ext cx="82089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solidFill>
                  <a:schemeClr val="bg1"/>
                </a:solidFill>
              </a:rPr>
              <a:t>I testi prodotti dagli alunni stranieri sono</a:t>
            </a:r>
          </a:p>
          <a:p>
            <a:pPr algn="just"/>
            <a:endParaRPr lang="it-IT" sz="2800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2800" dirty="0" smtClean="0">
                <a:solidFill>
                  <a:schemeClr val="bg1"/>
                </a:solidFill>
              </a:rPr>
              <a:t> quasi sempre di tipo narrativo; </a:t>
            </a:r>
          </a:p>
          <a:p>
            <a:pPr algn="just">
              <a:buFont typeface="Wingdings" pitchFamily="2" charset="2"/>
              <a:buChar char="Ø"/>
            </a:pPr>
            <a:r>
              <a:rPr lang="it-IT" sz="2800" dirty="0" smtClean="0">
                <a:solidFill>
                  <a:schemeClr val="bg1"/>
                </a:solidFill>
              </a:rPr>
              <a:t>le frasi contengono una sola informazione </a:t>
            </a:r>
          </a:p>
          <a:p>
            <a:pPr algn="just">
              <a:buFont typeface="Wingdings" pitchFamily="2" charset="2"/>
              <a:buChar char="Ø"/>
            </a:pPr>
            <a:r>
              <a:rPr lang="it-IT" sz="2800" dirty="0" smtClean="0">
                <a:solidFill>
                  <a:schemeClr val="bg1"/>
                </a:solidFill>
              </a:rPr>
              <a:t> sono collegate da connettivi quali “e... e poi... e allora...” </a:t>
            </a:r>
          </a:p>
          <a:p>
            <a:pPr algn="just">
              <a:buFont typeface="Wingdings" pitchFamily="2" charset="2"/>
              <a:buChar char="Ø"/>
            </a:pPr>
            <a:r>
              <a:rPr lang="it-IT" sz="2800" dirty="0" smtClean="0">
                <a:solidFill>
                  <a:schemeClr val="bg1"/>
                </a:solidFill>
              </a:rPr>
              <a:t> sono raramente espanse </a:t>
            </a:r>
            <a:endParaRPr lang="it-IT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3568" y="1196752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solidFill>
                  <a:srgbClr val="FFFF00"/>
                </a:solidFill>
              </a:rPr>
              <a:t>Le spiegazioni dell’insegnante e i testi di studio sono invece </a:t>
            </a:r>
          </a:p>
          <a:p>
            <a:pPr algn="just"/>
            <a:endParaRPr lang="it-IT" sz="2800" dirty="0" smtClean="0">
              <a:solidFill>
                <a:srgbClr val="FFFF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2800" dirty="0" smtClean="0">
                <a:solidFill>
                  <a:srgbClr val="FFFF00"/>
                </a:solidFill>
              </a:rPr>
              <a:t>estremamente complessi dal punto di vista informativo e sintattico; </a:t>
            </a:r>
          </a:p>
          <a:p>
            <a:pPr algn="just">
              <a:buFont typeface="Wingdings" pitchFamily="2" charset="2"/>
              <a:buChar char="Ø"/>
            </a:pPr>
            <a:r>
              <a:rPr lang="it-IT" sz="2800" dirty="0" smtClean="0">
                <a:solidFill>
                  <a:srgbClr val="FFFF00"/>
                </a:solidFill>
              </a:rPr>
              <a:t>sono descrittivi ed esplicativi, quasi mai narrativi;</a:t>
            </a:r>
          </a:p>
          <a:p>
            <a:pPr algn="just">
              <a:buFont typeface="Wingdings" pitchFamily="2" charset="2"/>
              <a:buChar char="Ø"/>
            </a:pPr>
            <a:r>
              <a:rPr lang="it-IT" sz="2800" dirty="0" smtClean="0">
                <a:solidFill>
                  <a:srgbClr val="FFFF00"/>
                </a:solidFill>
              </a:rPr>
              <a:t> sono fortemente decontestualizzati e propongono un lessico astratto. </a:t>
            </a:r>
            <a:endParaRPr lang="it-IT" sz="28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11560" y="692696"/>
            <a:ext cx="8064896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600" dirty="0" smtClean="0">
                <a:solidFill>
                  <a:schemeClr val="bg1"/>
                </a:solidFill>
              </a:rPr>
              <a:t>-</a:t>
            </a:r>
            <a:r>
              <a:rPr lang="it-IT" sz="2800" dirty="0" smtClean="0">
                <a:solidFill>
                  <a:schemeClr val="bg1"/>
                </a:solidFill>
              </a:rPr>
              <a:t>facilitare la comprensione delle attività , delle esercitazioni e dei compiti semplificando le consegne e fornendo esempi; </a:t>
            </a:r>
          </a:p>
          <a:p>
            <a:pPr algn="just"/>
            <a:r>
              <a:rPr lang="it-IT" sz="2800" dirty="0" smtClean="0">
                <a:solidFill>
                  <a:schemeClr val="bg1"/>
                </a:solidFill>
              </a:rPr>
              <a:t>-sollecitare l’attenzione e la partecipazione degli apprendenti nelle fasi di elaborazione del sapere più operative e concrete , legate, ad esempio, alla osservazione, all’operatività, all’esperienza personale e diretta ; </a:t>
            </a:r>
            <a:endParaRPr lang="it-IT" sz="2800" dirty="0" smtClean="0"/>
          </a:p>
          <a:p>
            <a:pPr algn="just"/>
            <a:r>
              <a:rPr lang="it-IT" sz="2800" dirty="0" smtClean="0">
                <a:solidFill>
                  <a:schemeClr val="bg1"/>
                </a:solidFill>
              </a:rPr>
              <a:t>-sostituire gli enunciati e i testi complessi con produzioni più semplici. </a:t>
            </a:r>
          </a:p>
          <a:p>
            <a:pPr algn="just"/>
            <a:endParaRPr lang="it-IT" sz="2800" dirty="0" smtClean="0">
              <a:solidFill>
                <a:schemeClr val="bg1"/>
              </a:solidFill>
            </a:endParaRPr>
          </a:p>
          <a:p>
            <a:endParaRPr lang="it-IT" sz="2800" dirty="0" smtClean="0"/>
          </a:p>
          <a:p>
            <a:r>
              <a:rPr lang="it-IT" sz="2800" dirty="0" smtClean="0"/>
              <a:t>2 </a:t>
            </a:r>
            <a:r>
              <a:rPr lang="it-IT" sz="28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it-IT" sz="3600" b="1" dirty="0" smtClean="0">
              <a:solidFill>
                <a:srgbClr val="134979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0"/>
            <a:ext cx="8136904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FF00"/>
                </a:solidFill>
              </a:rPr>
              <a:t> Prima di tutto , la comprensione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980728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it-IT" sz="2800" kern="800" dirty="0" smtClean="0">
                <a:solidFill>
                  <a:srgbClr val="FFFF00"/>
                </a:solidFill>
              </a:rPr>
              <a:t>Semplificare la spiegazione sostituendo gli enunciati complessi con quelli più semplici, passando dalla lingua «decontestualizzata» alla contestualizzazione del messaggio. </a:t>
            </a:r>
          </a:p>
          <a:p>
            <a:pPr algn="just">
              <a:buFont typeface="+mj-lt"/>
              <a:buAutoNum type="arabicPeriod"/>
            </a:pPr>
            <a:r>
              <a:rPr lang="it-IT" sz="2800" dirty="0" smtClean="0">
                <a:solidFill>
                  <a:schemeClr val="bg1"/>
                </a:solidFill>
              </a:rPr>
              <a:t>abituare l’alunno a fare il percorso inverso: passare dalla lingua «concreta» a quella decontestualizzata propria delle spiegazioni e dei testi scritti, aiutandolo a usare sempre più la lingua e le parole dello studio. </a:t>
            </a:r>
            <a:endParaRPr lang="it-IT" sz="2800" b="1" kern="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3068960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FF00"/>
                </a:solidFill>
              </a:rPr>
              <a:t>Passaggi del processo</a:t>
            </a:r>
            <a:endParaRPr lang="it-IT" sz="2800" b="1" dirty="0" smtClean="0">
              <a:solidFill>
                <a:srgbClr val="FFFF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11560" y="3933056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it-IT" sz="2800" dirty="0" smtClean="0">
                <a:solidFill>
                  <a:schemeClr val="bg1"/>
                </a:solidFill>
              </a:rPr>
              <a:t>Semplificazione</a:t>
            </a:r>
          </a:p>
          <a:p>
            <a:pPr algn="just">
              <a:buFont typeface="Wingdings" pitchFamily="2" charset="2"/>
              <a:buChar char="ü"/>
            </a:pPr>
            <a:r>
              <a:rPr lang="it-IT" sz="2800" dirty="0" smtClean="0">
                <a:solidFill>
                  <a:schemeClr val="bg1"/>
                </a:solidFill>
              </a:rPr>
              <a:t>Comprensione</a:t>
            </a:r>
          </a:p>
          <a:p>
            <a:pPr algn="just">
              <a:buFont typeface="Wingdings" pitchFamily="2" charset="2"/>
              <a:buChar char="ü"/>
            </a:pPr>
            <a:r>
              <a:rPr lang="it-IT" sz="2800" dirty="0" smtClean="0">
                <a:solidFill>
                  <a:schemeClr val="bg1"/>
                </a:solidFill>
              </a:rPr>
              <a:t>Appropriazione dei concetti del testo</a:t>
            </a:r>
          </a:p>
          <a:p>
            <a:pPr algn="just">
              <a:buFont typeface="Wingdings" pitchFamily="2" charset="2"/>
              <a:buChar char="ü"/>
            </a:pPr>
            <a:r>
              <a:rPr lang="it-IT" sz="2800" dirty="0" smtClean="0">
                <a:solidFill>
                  <a:schemeClr val="bg1"/>
                </a:solidFill>
              </a:rPr>
              <a:t>Riformulazione e uso della lingua «decontestualizzata»</a:t>
            </a:r>
            <a:endParaRPr lang="it-IT" sz="2800" b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Risultati immagini per insegnamento 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4661262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1196752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 smtClean="0">
                <a:solidFill>
                  <a:schemeClr val="bg1"/>
                </a:solidFill>
              </a:rPr>
              <a:t>Si deve </a:t>
            </a:r>
          </a:p>
          <a:p>
            <a:pPr algn="just">
              <a:buFont typeface="Wingdings" pitchFamily="2" charset="2"/>
              <a:buChar char="ü"/>
            </a:pPr>
            <a:r>
              <a:rPr lang="it-IT" sz="2800" dirty="0" smtClean="0">
                <a:solidFill>
                  <a:schemeClr val="bg1"/>
                </a:solidFill>
              </a:rPr>
              <a:t>rivedere e valorizzare concetti e saperi già acquisiti in L1</a:t>
            </a:r>
          </a:p>
          <a:p>
            <a:pPr algn="just">
              <a:buFont typeface="Wingdings" pitchFamily="2" charset="2"/>
              <a:buChar char="ü"/>
            </a:pPr>
            <a:r>
              <a:rPr lang="it-IT" sz="2800" dirty="0" smtClean="0">
                <a:solidFill>
                  <a:schemeClr val="bg1"/>
                </a:solidFill>
              </a:rPr>
              <a:t>promuovere l’apprendimento di nuovi concetti e contenuti</a:t>
            </a:r>
          </a:p>
          <a:p>
            <a:pPr algn="just">
              <a:buFont typeface="Wingdings" pitchFamily="2" charset="2"/>
              <a:buChar char="ü"/>
            </a:pPr>
            <a:endParaRPr lang="it-IT" sz="2800" dirty="0" smtClean="0">
              <a:solidFill>
                <a:schemeClr val="bg1"/>
              </a:solidFill>
            </a:endParaRPr>
          </a:p>
          <a:p>
            <a:pPr algn="just"/>
            <a:r>
              <a:rPr lang="it-IT" sz="2800" i="1" dirty="0" smtClean="0">
                <a:solidFill>
                  <a:schemeClr val="bg1"/>
                </a:solidFill>
              </a:rPr>
              <a:t>il solo lavoro di traduzione e recupero non è stimolante e non sostiene la motivazione. </a:t>
            </a:r>
            <a:endParaRPr lang="it-IT" sz="28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1556792"/>
            <a:ext cx="79928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solidFill>
                  <a:schemeClr val="bg1"/>
                </a:solidFill>
              </a:rPr>
              <a:t>Per alcune aree disciplinari (ad esempio, matematica, scienze, geografia, studi sociali...) </a:t>
            </a:r>
          </a:p>
          <a:p>
            <a:pPr algn="just">
              <a:buFont typeface="Wingdings" pitchFamily="2" charset="2"/>
              <a:buChar char="Ø"/>
            </a:pPr>
            <a:r>
              <a:rPr lang="it-IT" sz="2800" dirty="0" smtClean="0">
                <a:solidFill>
                  <a:schemeClr val="bg1"/>
                </a:solidFill>
              </a:rPr>
              <a:t>identificare i concetti/chiave e le abilità da sviluppare </a:t>
            </a:r>
          </a:p>
          <a:p>
            <a:pPr algn="just">
              <a:buFont typeface="Wingdings" pitchFamily="2" charset="2"/>
              <a:buChar char="Ø"/>
            </a:pPr>
            <a:r>
              <a:rPr lang="it-IT" sz="2800" dirty="0" smtClean="0">
                <a:solidFill>
                  <a:schemeClr val="bg1"/>
                </a:solidFill>
              </a:rPr>
              <a:t> impostare la programmazione a partire dai contenuti individuati </a:t>
            </a:r>
            <a:endParaRPr lang="it-IT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3568" y="836712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</a:rPr>
              <a:t>Sviluppo delle abilità linguistiche connesse al contenuto disciplinare</a:t>
            </a:r>
            <a:endParaRPr lang="it-IT" sz="2800" b="1" dirty="0" smtClean="0">
              <a:solidFill>
                <a:schemeClr val="bg1"/>
              </a:solidFill>
            </a:endParaRPr>
          </a:p>
        </p:txBody>
      </p:sp>
      <p:sp>
        <p:nvSpPr>
          <p:cNvPr id="4" name="Ovale 3"/>
          <p:cNvSpPr/>
          <p:nvPr/>
        </p:nvSpPr>
        <p:spPr>
          <a:xfrm>
            <a:off x="251520" y="2204864"/>
            <a:ext cx="5400600" cy="17281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ü"/>
            </a:pPr>
            <a:r>
              <a:rPr lang="it-IT" sz="2400" dirty="0" smtClean="0">
                <a:solidFill>
                  <a:srgbClr val="002060"/>
                </a:solidFill>
              </a:rPr>
              <a:t>Ampliamento del </a:t>
            </a:r>
            <a:r>
              <a:rPr lang="it-IT" sz="2400" i="1" dirty="0" smtClean="0">
                <a:solidFill>
                  <a:srgbClr val="002060"/>
                </a:solidFill>
              </a:rPr>
              <a:t>lessico specifico e generale utilizzato </a:t>
            </a:r>
          </a:p>
        </p:txBody>
      </p:sp>
      <p:sp>
        <p:nvSpPr>
          <p:cNvPr id="5" name="Ovale 4"/>
          <p:cNvSpPr/>
          <p:nvPr/>
        </p:nvSpPr>
        <p:spPr>
          <a:xfrm>
            <a:off x="1547664" y="4005064"/>
            <a:ext cx="7128792" cy="25922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ü"/>
            </a:pPr>
            <a:r>
              <a:rPr lang="it-IT" sz="2400" i="1" dirty="0" smtClean="0">
                <a:solidFill>
                  <a:srgbClr val="002060"/>
                </a:solidFill>
              </a:rPr>
              <a:t>Acquisizione di strutture in grado di esprimere negli enunciati connessioni logiche, riferimenti causali, spiegazioni, scansioni temporali</a:t>
            </a:r>
            <a:endParaRPr lang="it-IT" sz="24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043608" y="188640"/>
            <a:ext cx="7572375" cy="520700"/>
          </a:xfrm>
          <a:prstGeom prst="rect">
            <a:avLst/>
          </a:prstGeom>
          <a:solidFill>
            <a:srgbClr val="00206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 dirty="0">
                <a:solidFill>
                  <a:srgbClr val="FFFF00"/>
                </a:solidFill>
                <a:latin typeface="Times New Roman" pitchFamily="16" charset="0"/>
                <a:cs typeface="Times New Roman" pitchFamily="16" charset="0"/>
              </a:rPr>
              <a:t>Problematiche dell’identità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3568" y="1628800"/>
            <a:ext cx="7786688" cy="397249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446088" indent="-446088" algn="just">
              <a:lnSpc>
                <a:spcPct val="90000"/>
              </a:lnSpc>
              <a:buClr>
                <a:srgbClr val="292929"/>
              </a:buClr>
              <a:buFont typeface="Arial" charset="0"/>
              <a:buChar char="•"/>
              <a:tabLst>
                <a:tab pos="446088" algn="l"/>
                <a:tab pos="1360488" algn="l"/>
                <a:tab pos="2274888" algn="l"/>
                <a:tab pos="3189288" algn="l"/>
                <a:tab pos="4103688" algn="l"/>
                <a:tab pos="5018088" algn="l"/>
                <a:tab pos="5932488" algn="l"/>
                <a:tab pos="6846888" algn="l"/>
                <a:tab pos="7761288" algn="l"/>
                <a:tab pos="8675688" algn="l"/>
                <a:tab pos="9590088" algn="l"/>
                <a:tab pos="10504488" algn="l"/>
              </a:tabLst>
            </a:pPr>
            <a:r>
              <a:rPr lang="it-IT" sz="2800" dirty="0">
                <a:solidFill>
                  <a:schemeClr val="bg1"/>
                </a:solidFill>
                <a:latin typeface="Times New Roman" pitchFamily="16" charset="0"/>
              </a:rPr>
              <a:t>Disorientamento cognitivo e sforzo cognitivo: il soggetto migrante è straniero in senso cognitivo e sociale)</a:t>
            </a:r>
          </a:p>
          <a:p>
            <a:pPr marL="446088" indent="-446088" algn="just">
              <a:lnSpc>
                <a:spcPct val="90000"/>
              </a:lnSpc>
              <a:buClr>
                <a:srgbClr val="292929"/>
              </a:buClr>
              <a:buFont typeface="Arial" charset="0"/>
              <a:buChar char="•"/>
              <a:tabLst>
                <a:tab pos="446088" algn="l"/>
                <a:tab pos="1360488" algn="l"/>
                <a:tab pos="2274888" algn="l"/>
                <a:tab pos="3189288" algn="l"/>
                <a:tab pos="4103688" algn="l"/>
                <a:tab pos="5018088" algn="l"/>
                <a:tab pos="5932488" algn="l"/>
                <a:tab pos="6846888" algn="l"/>
                <a:tab pos="7761288" algn="l"/>
                <a:tab pos="8675688" algn="l"/>
                <a:tab pos="9590088" algn="l"/>
                <a:tab pos="10504488" algn="l"/>
              </a:tabLst>
            </a:pPr>
            <a:r>
              <a:rPr lang="it-IT" sz="2800" dirty="0">
                <a:solidFill>
                  <a:schemeClr val="bg1"/>
                </a:solidFill>
                <a:latin typeface="Times New Roman" pitchFamily="16" charset="0"/>
              </a:rPr>
              <a:t>Nel confronto con un mondo diverso dal suo riscopre la propria cultura, la verifica e la valuta. Varie modalità: accettazione integrale, investimento futuro, rivalorizzazione della singolarità</a:t>
            </a:r>
          </a:p>
          <a:p>
            <a:pPr marL="447675" indent="-446088">
              <a:lnSpc>
                <a:spcPct val="90000"/>
              </a:lnSpc>
              <a:buClrTx/>
              <a:buFontTx/>
              <a:buNone/>
              <a:tabLst>
                <a:tab pos="446088" algn="l"/>
                <a:tab pos="1360488" algn="l"/>
                <a:tab pos="2274888" algn="l"/>
                <a:tab pos="3189288" algn="l"/>
                <a:tab pos="4103688" algn="l"/>
                <a:tab pos="5018088" algn="l"/>
                <a:tab pos="5932488" algn="l"/>
                <a:tab pos="6846888" algn="l"/>
                <a:tab pos="7761288" algn="l"/>
                <a:tab pos="8675688" algn="l"/>
                <a:tab pos="9590088" algn="l"/>
                <a:tab pos="10504488" algn="l"/>
              </a:tabLst>
            </a:pPr>
            <a:r>
              <a:rPr lang="it-IT" sz="2800" dirty="0">
                <a:solidFill>
                  <a:schemeClr val="bg1"/>
                </a:solidFill>
                <a:latin typeface="Times New Roman" pitchFamily="16" charset="0"/>
              </a:rPr>
              <a:t>	</a:t>
            </a:r>
          </a:p>
          <a:p>
            <a:pPr marL="447675" indent="-446088">
              <a:lnSpc>
                <a:spcPct val="90000"/>
              </a:lnSpc>
              <a:buClrTx/>
              <a:buFontTx/>
              <a:buNone/>
              <a:tabLst>
                <a:tab pos="446088" algn="l"/>
                <a:tab pos="1360488" algn="l"/>
                <a:tab pos="2274888" algn="l"/>
                <a:tab pos="3189288" algn="l"/>
                <a:tab pos="4103688" algn="l"/>
                <a:tab pos="5018088" algn="l"/>
                <a:tab pos="5932488" algn="l"/>
                <a:tab pos="6846888" algn="l"/>
                <a:tab pos="7761288" algn="l"/>
                <a:tab pos="8675688" algn="l"/>
                <a:tab pos="9590088" algn="l"/>
                <a:tab pos="10504488" algn="l"/>
              </a:tabLst>
            </a:pPr>
            <a:r>
              <a:rPr lang="it-IT" sz="2800" dirty="0">
                <a:solidFill>
                  <a:schemeClr val="bg1"/>
                </a:solidFill>
                <a:latin typeface="Times New Roman" pitchFamily="16" charset="0"/>
              </a:rPr>
              <a:t>		                                                          (</a:t>
            </a:r>
            <a:r>
              <a:rPr lang="it-IT" sz="2800" dirty="0" err="1">
                <a:solidFill>
                  <a:schemeClr val="bg1"/>
                </a:solidFill>
                <a:latin typeface="Times New Roman" pitchFamily="16" charset="0"/>
              </a:rPr>
              <a:t>J.A.</a:t>
            </a:r>
            <a:r>
              <a:rPr lang="it-IT" sz="2800" dirty="0">
                <a:solidFill>
                  <a:schemeClr val="bg1"/>
                </a:solidFill>
                <a:latin typeface="Times New Roman" pitchFamily="16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Times New Roman" pitchFamily="16" charset="0"/>
              </a:rPr>
              <a:t>Banks</a:t>
            </a:r>
            <a:r>
              <a:rPr lang="it-IT" sz="2800" dirty="0">
                <a:solidFill>
                  <a:schemeClr val="bg1"/>
                </a:solidFill>
                <a:latin typeface="Times New Roman" pitchFamily="16" charset="0"/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1700808"/>
            <a:ext cx="842493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solidFill>
                  <a:srgbClr val="FFFF00"/>
                </a:solidFill>
              </a:rPr>
              <a:t>L’alunno deve essere aiutato a: </a:t>
            </a:r>
          </a:p>
          <a:p>
            <a:pPr algn="just"/>
            <a:r>
              <a:rPr lang="it-IT" sz="2800" dirty="0" smtClean="0">
                <a:solidFill>
                  <a:schemeClr val="bg1"/>
                </a:solidFill>
              </a:rPr>
              <a:t>- scoprire che gli enunciati non sono equivalenti, né sul piano cognitivo, né su quello linguistico e che sono utilizzati in situazioni differenti; </a:t>
            </a:r>
            <a:endParaRPr lang="it-IT" sz="2800" dirty="0" smtClean="0"/>
          </a:p>
          <a:p>
            <a:pPr algn="just"/>
            <a:r>
              <a:rPr lang="it-IT" sz="2800" dirty="0" smtClean="0">
                <a:solidFill>
                  <a:schemeClr val="bg1"/>
                </a:solidFill>
              </a:rPr>
              <a:t>- decontestualizzare gli enunciati, sopprimendo i deittici; </a:t>
            </a:r>
          </a:p>
          <a:p>
            <a:pPr algn="ctr"/>
            <a:endParaRPr lang="it-IT" sz="3600" b="1" dirty="0" smtClean="0">
              <a:solidFill>
                <a:srgbClr val="134979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1412776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dirty="0" smtClean="0">
                <a:solidFill>
                  <a:schemeClr val="bg1"/>
                </a:solidFill>
              </a:rPr>
              <a:t>- combinare le frasi attraverso un uso più sicuro ed espanso della sintassi, a partire dalle forme di subordinazione temporale e causale, per arrivare alle finali, alle ipotetiche...; </a:t>
            </a:r>
          </a:p>
          <a:p>
            <a:pPr algn="just"/>
            <a:r>
              <a:rPr lang="it-IT" sz="2800" dirty="0" smtClean="0">
                <a:solidFill>
                  <a:schemeClr val="bg1"/>
                </a:solidFill>
              </a:rPr>
              <a:t>- modificare testi e messaggi dalla modalità narrativa e paratattica (</a:t>
            </a:r>
            <a:r>
              <a:rPr lang="it-IT" sz="2800" i="1" dirty="0" smtClean="0">
                <a:solidFill>
                  <a:schemeClr val="bg1"/>
                </a:solidFill>
              </a:rPr>
              <a:t>e poi... e allora...) alla modalità espositiva ordinata in senso logico e cronologico.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1124744"/>
            <a:ext cx="7992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solidFill>
                  <a:srgbClr val="FFFF00"/>
                </a:solidFill>
              </a:rPr>
              <a:t>Ogni insegnante deve diventare </a:t>
            </a:r>
            <a:r>
              <a:rPr lang="it-IT" sz="2800" i="1" dirty="0" smtClean="0">
                <a:solidFill>
                  <a:srgbClr val="FFFF00"/>
                </a:solidFill>
              </a:rPr>
              <a:t>facilitatore di apprendimento rispetto alla propria area disciplinare; strada facendo ciascun allievo acquisterà autonomia linguistica e potrà procedere nella “catena delle riformulazioni” che comporta il passaggio dalle parole “basse” a quelle “alte” e viceversa. </a:t>
            </a:r>
            <a:endParaRPr lang="it-IT" sz="28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47664" y="0"/>
            <a:ext cx="7596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Dieci attenzioni per facilitare </a:t>
            </a:r>
          </a:p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l’ apprendimento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83568" y="908720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it-IT" sz="2800" i="1" dirty="0" smtClean="0">
                <a:solidFill>
                  <a:schemeClr val="bg1"/>
                </a:solidFill>
              </a:rPr>
              <a:t>Un contesto “facilitante” </a:t>
            </a:r>
          </a:p>
          <a:p>
            <a:pPr algn="just"/>
            <a:r>
              <a:rPr lang="it-IT" sz="2800" dirty="0" smtClean="0">
                <a:solidFill>
                  <a:schemeClr val="bg1"/>
                </a:solidFill>
              </a:rPr>
              <a:t>L’organizzazione del </a:t>
            </a:r>
            <a:r>
              <a:rPr lang="it-IT" sz="2800" i="1" dirty="0" smtClean="0">
                <a:solidFill>
                  <a:schemeClr val="bg1"/>
                </a:solidFill>
              </a:rPr>
              <a:t>tempo e dello spazio possono sostenere con efficacia le modalità di facilitazione linguistica e </a:t>
            </a:r>
            <a:r>
              <a:rPr lang="it-IT" sz="2800" dirty="0" smtClean="0">
                <a:solidFill>
                  <a:schemeClr val="bg1"/>
                </a:solidFill>
              </a:rPr>
              <a:t>didattica. </a:t>
            </a:r>
            <a:r>
              <a:rPr lang="it-IT" sz="2800" i="1" dirty="0" smtClean="0">
                <a:solidFill>
                  <a:schemeClr val="bg1"/>
                </a:solidFill>
              </a:rPr>
              <a:t> </a:t>
            </a:r>
            <a:endParaRPr lang="it-IT" sz="2800" b="1" dirty="0" smtClean="0">
              <a:solidFill>
                <a:schemeClr val="bg1"/>
              </a:solidFill>
            </a:endParaRPr>
          </a:p>
        </p:txBody>
      </p:sp>
      <p:sp>
        <p:nvSpPr>
          <p:cNvPr id="4" name="Callout con freccia a destra 3"/>
          <p:cNvSpPr/>
          <p:nvPr/>
        </p:nvSpPr>
        <p:spPr>
          <a:xfrm>
            <a:off x="395536" y="3645024"/>
            <a:ext cx="2592288" cy="1728192"/>
          </a:xfrm>
          <a:prstGeom prst="right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Tempo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Ovale 4"/>
          <p:cNvSpPr/>
          <p:nvPr/>
        </p:nvSpPr>
        <p:spPr>
          <a:xfrm>
            <a:off x="2915816" y="2780928"/>
            <a:ext cx="6048672" cy="367240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rgbClr val="FFFF00"/>
                </a:solidFill>
              </a:rPr>
              <a:t>dedicare un momento iniziale e uno finale a uno scambio diretto con gli alunni non o poco italofoni per verificare la loro comprensione generale del tema , le competenze già acquisite , la possibilità di </a:t>
            </a:r>
            <a:r>
              <a:rPr lang="it-IT" sz="2000" i="1" dirty="0" smtClean="0">
                <a:solidFill>
                  <a:srgbClr val="FFFF00"/>
                </a:solidFill>
              </a:rPr>
              <a:t>transfer tra quanto appreso e i nuovi contenuti </a:t>
            </a:r>
            <a:endParaRPr lang="it-IT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 con freccia a destra 1"/>
          <p:cNvSpPr/>
          <p:nvPr/>
        </p:nvSpPr>
        <p:spPr>
          <a:xfrm>
            <a:off x="251520" y="2708920"/>
            <a:ext cx="2304256" cy="1440160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rgbClr val="002060"/>
                </a:solidFill>
              </a:rPr>
              <a:t>Spazio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Ovale 2"/>
          <p:cNvSpPr/>
          <p:nvPr/>
        </p:nvSpPr>
        <p:spPr>
          <a:xfrm>
            <a:off x="2699792" y="1844824"/>
            <a:ext cx="6192688" cy="331236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rgbClr val="FFFF00"/>
                </a:solidFill>
              </a:rPr>
              <a:t> prestare attenzione all’organizzazione dell’aula , la disposizione dei banchi , la presenza visibile in classe di materiali , documenti, testi e messaggi in varie lingue . </a:t>
            </a:r>
            <a:endParaRPr lang="it-IT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08720"/>
            <a:ext cx="82809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it-IT" sz="28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Partire dall’esperienza dei ragazzi - </a:t>
            </a:r>
            <a:r>
              <a:rPr lang="it-IT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Contestualizzazione del tema e del contenuto che viene presentato e che deve essere “ancorato” ai saperi precedenti , all’esperienza , alla dimensione concreta , per poter essere compreso e interiorizzato.</a:t>
            </a:r>
          </a:p>
          <a:p>
            <a:pPr marL="514350" indent="-514350" algn="just">
              <a:buFont typeface="+mj-lt"/>
              <a:buAutoNum type="arabicPeriod" startAt="2"/>
            </a:pPr>
            <a:r>
              <a:rPr lang="it-IT" sz="28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Imparare facendo - </a:t>
            </a:r>
            <a:r>
              <a:rPr lang="it-IT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Coinvolgimento degli alunni in situazioni concrete e reali, che implicano il fare , la ricerca di soluzioni a problemi e situazioni date.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95536" y="620688"/>
            <a:ext cx="8352928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4"/>
            </a:pPr>
            <a:r>
              <a:rPr lang="it-IT" sz="28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ridondanza e la ripresa dei concetti</a:t>
            </a:r>
            <a:r>
              <a:rPr lang="it-IT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- Una didattica che è attenta alla facilitazione procede , non in maniera lineare , ma “ a spirale” : presenta i concetti , li contestualizza ,li “ancora” all’esperienza e all’operatività e li riprende in situazioni e momenti diversi.</a:t>
            </a:r>
          </a:p>
          <a:p>
            <a:pPr marL="514350" indent="-514350" algn="just">
              <a:buFont typeface="+mj-lt"/>
              <a:buAutoNum type="arabicPeriod" startAt="4"/>
            </a:pPr>
            <a:r>
              <a:rPr lang="it-IT" sz="28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L’uso di canali comunicativi diversi - </a:t>
            </a:r>
            <a:r>
              <a:rPr lang="it-IT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Contenuti e concetti diventano più comprensibili se vengono presentati attraverso canali comunicativi e “mezzi” differenti : spiegazioni verbali e sintesi scritte , immagini e fotografie , schemi e grafici </a:t>
            </a:r>
            <a:endParaRPr lang="it-IT" sz="2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it-IT" sz="3600" b="1" dirty="0" smtClean="0">
              <a:solidFill>
                <a:srgbClr val="134979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3568" y="836712"/>
            <a:ext cx="792088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6"/>
            </a:pPr>
            <a:r>
              <a:rPr lang="it-IT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8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Glossari in L1 - </a:t>
            </a:r>
            <a:r>
              <a:rPr lang="it-IT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alcune situazioni iniziali dell’apprendimento , l’uso di glossari “mirati e specifici ” in lingua d’origine può favorire il transfer dalla L1 alla L2 di concetti già acquisiti nel percorso di studi precedente. Si tratta di mettere a  disposizione alcuni termini -chiave che possano consentire loro di entrare più velocemente nei contenuti proposti alla classe e che sono già noti in L1. </a:t>
            </a:r>
          </a:p>
          <a:p>
            <a:pPr algn="ctr"/>
            <a:endParaRPr lang="it-IT" sz="3600" b="1" dirty="0" smtClean="0">
              <a:solidFill>
                <a:srgbClr val="134979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5576" y="908720"/>
            <a:ext cx="78488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7"/>
            </a:pPr>
            <a:r>
              <a:rPr lang="it-IT" sz="2800" i="1" dirty="0" smtClean="0">
                <a:solidFill>
                  <a:schemeClr val="bg1"/>
                </a:solidFill>
              </a:rPr>
              <a:t>Rendere più semplice il linguaggio delle lezioni  - </a:t>
            </a:r>
            <a:r>
              <a:rPr lang="it-IT" sz="2800" dirty="0" smtClean="0">
                <a:solidFill>
                  <a:schemeClr val="bg1"/>
                </a:solidFill>
              </a:rPr>
              <a:t>Nella classe plurilingue è importante proporre una comunicazione didattica attenta a : </a:t>
            </a:r>
          </a:p>
          <a:p>
            <a:pPr algn="just"/>
            <a:r>
              <a:rPr lang="it-IT" sz="2800" dirty="0" err="1" smtClean="0">
                <a:solidFill>
                  <a:schemeClr val="bg1"/>
                </a:solidFill>
              </a:rPr>
              <a:t>-l</a:t>
            </a:r>
            <a:r>
              <a:rPr lang="it-IT" sz="2800" dirty="0" smtClean="0">
                <a:solidFill>
                  <a:schemeClr val="bg1"/>
                </a:solidFill>
              </a:rPr>
              <a:t>’alternanza tra il discorso orale e la fissazione dei contenuti principali anche attraverso i messaggi scritti : sintesi proposte alla lavagna durante la spiegazione ; </a:t>
            </a:r>
          </a:p>
          <a:p>
            <a:pPr algn="just"/>
            <a:r>
              <a:rPr lang="it-IT" sz="2800" dirty="0" err="1" smtClean="0">
                <a:solidFill>
                  <a:schemeClr val="bg1"/>
                </a:solidFill>
              </a:rPr>
              <a:t>-l</a:t>
            </a:r>
            <a:r>
              <a:rPr lang="it-IT" sz="2800" dirty="0" smtClean="0">
                <a:solidFill>
                  <a:schemeClr val="bg1"/>
                </a:solidFill>
              </a:rPr>
              <a:t>’uso di attenzioni linguistiche volte a rendere le spiegazioni più comprensibili . </a:t>
            </a:r>
            <a:endParaRPr lang="it-IT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908720"/>
            <a:ext cx="792088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8"/>
            </a:pPr>
            <a:r>
              <a:rPr lang="it-IT" sz="28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 testi ad alta comprensibilità –</a:t>
            </a:r>
          </a:p>
          <a:p>
            <a:pPr algn="just"/>
            <a:r>
              <a:rPr lang="it-IT" sz="28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l’uso di un linguaggio e di una sintassi più semplici </a:t>
            </a:r>
          </a:p>
          <a:p>
            <a:pPr algn="just"/>
            <a:r>
              <a:rPr lang="it-IT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il ricorso a una modalità narrativa del testo </a:t>
            </a:r>
          </a:p>
          <a:p>
            <a:pPr algn="just"/>
            <a:r>
              <a:rPr lang="it-IT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la riduzione dei contenuti e l’eliminazione delle informazioni ritenute sovrabbondanti </a:t>
            </a:r>
          </a:p>
          <a:p>
            <a:pPr algn="just"/>
            <a:r>
              <a:rPr lang="it-IT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viceversa, l’esplicitazione di informazioni che stanno sullo sfondo e che sono date per scontate </a:t>
            </a:r>
          </a:p>
          <a:p>
            <a:pPr algn="just"/>
            <a:r>
              <a:rPr lang="it-IT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l’attenzione all’ordine logico e cronologico </a:t>
            </a:r>
            <a:r>
              <a:rPr lang="it-IT" sz="28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it-IT" sz="2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it-IT" sz="3600" b="1" dirty="0" smtClean="0">
              <a:solidFill>
                <a:srgbClr val="13497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611560" y="1916832"/>
            <a:ext cx="7920880" cy="341850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L’accoglienza e l’integrazione sono compito di tutti i docenti, i quali sono attenti agli aspetti didattici, ma anche al clima relazionale della classe, alle interazioni e agli scambi, ai possibili malintesi e conflitti tra bambini e tra adulti, tra scuola e </a:t>
            </a:r>
            <a:r>
              <a:rPr lang="it-IT" sz="32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famiglia</a:t>
            </a:r>
            <a:endParaRPr lang="it-IT" sz="3200" dirty="0">
              <a:solidFill>
                <a:schemeClr val="bg1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400" dirty="0">
              <a:solidFill>
                <a:srgbClr val="292929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051720" y="188640"/>
            <a:ext cx="5715000" cy="520700"/>
          </a:xfrm>
          <a:prstGeom prst="rect">
            <a:avLst/>
          </a:prstGeom>
          <a:solidFill>
            <a:srgbClr val="00206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 dirty="0">
                <a:solidFill>
                  <a:srgbClr val="FFFF00"/>
                </a:solidFill>
                <a:latin typeface="Times New Roman" pitchFamily="16" charset="0"/>
                <a:cs typeface="Times New Roman" pitchFamily="16" charset="0"/>
              </a:rPr>
              <a:t>Accoglienza e integrazione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67544" y="1268760"/>
            <a:ext cx="81369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9"/>
            </a:pPr>
            <a:r>
              <a:rPr lang="it-IT" sz="2800" i="1" dirty="0" smtClean="0">
                <a:solidFill>
                  <a:schemeClr val="bg1"/>
                </a:solidFill>
              </a:rPr>
              <a:t>Valorizzare ciò che gli alunni hanno imparato in L1 - </a:t>
            </a:r>
            <a:r>
              <a:rPr lang="it-IT" sz="2800" dirty="0" smtClean="0">
                <a:solidFill>
                  <a:schemeClr val="bg1"/>
                </a:solidFill>
              </a:rPr>
              <a:t>Quando gli ostacoli linguistici iniziali sono superati e la fase di </a:t>
            </a:r>
            <a:r>
              <a:rPr lang="it-IT" sz="2800" dirty="0" err="1" smtClean="0">
                <a:solidFill>
                  <a:schemeClr val="bg1"/>
                </a:solidFill>
              </a:rPr>
              <a:t>ri-orientamento</a:t>
            </a:r>
            <a:r>
              <a:rPr lang="it-IT" sz="2800" dirty="0" smtClean="0">
                <a:solidFill>
                  <a:schemeClr val="bg1"/>
                </a:solidFill>
              </a:rPr>
              <a:t> si è conclusa , è importante individuare , caso per caso , le modalità attraverso le quali ciò che l’alunno porta con sé - in termini di saperi e competenze - possa trovare il modo di esprimersi e di integrarsi con i nuovi contenuti .  </a:t>
            </a:r>
            <a:endParaRPr lang="it-IT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3568" y="836712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 startAt="10"/>
            </a:pPr>
            <a:r>
              <a:rPr lang="it-IT" sz="2800" i="1" dirty="0" smtClean="0">
                <a:solidFill>
                  <a:schemeClr val="bg1"/>
                </a:solidFill>
              </a:rPr>
              <a:t>Un approccio interculturale per tutti -</a:t>
            </a:r>
            <a:r>
              <a:rPr lang="it-IT" sz="2800" dirty="0" smtClean="0"/>
              <a:t> </a:t>
            </a:r>
            <a:r>
              <a:rPr lang="it-IT" sz="2800" dirty="0" smtClean="0">
                <a:solidFill>
                  <a:schemeClr val="bg1"/>
                </a:solidFill>
              </a:rPr>
              <a:t>metodologie che promuovono un apprendimento attivo , individualizzato , integrante</a:t>
            </a:r>
            <a:r>
              <a:rPr lang="it-IT" sz="2800" i="1" dirty="0" smtClean="0">
                <a:solidFill>
                  <a:schemeClr val="bg1"/>
                </a:solidFill>
              </a:rPr>
              <a:t> </a:t>
            </a:r>
            <a:endParaRPr lang="it-IT" sz="2800" b="1" dirty="0" smtClean="0">
              <a:solidFill>
                <a:schemeClr val="bg1"/>
              </a:solidFill>
            </a:endParaRPr>
          </a:p>
        </p:txBody>
      </p:sp>
      <p:sp>
        <p:nvSpPr>
          <p:cNvPr id="4" name="Ovale 3"/>
          <p:cNvSpPr/>
          <p:nvPr/>
        </p:nvSpPr>
        <p:spPr>
          <a:xfrm rot="20712273">
            <a:off x="2004017" y="2554850"/>
            <a:ext cx="4608512" cy="135266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err="1" smtClean="0"/>
              <a:t>problematizzazione</a:t>
            </a:r>
            <a:endParaRPr lang="it-IT" sz="2400" dirty="0"/>
          </a:p>
        </p:txBody>
      </p:sp>
      <p:sp>
        <p:nvSpPr>
          <p:cNvPr id="5" name="Ovale 4"/>
          <p:cNvSpPr/>
          <p:nvPr/>
        </p:nvSpPr>
        <p:spPr>
          <a:xfrm rot="792995">
            <a:off x="4788024" y="3501008"/>
            <a:ext cx="4104456" cy="158417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tener conto dei punti di vista </a:t>
            </a:r>
            <a:endParaRPr lang="it-IT" sz="2400" dirty="0"/>
          </a:p>
        </p:txBody>
      </p:sp>
      <p:sp>
        <p:nvSpPr>
          <p:cNvPr id="6" name="Ovale 5"/>
          <p:cNvSpPr/>
          <p:nvPr/>
        </p:nvSpPr>
        <p:spPr>
          <a:xfrm rot="20827992">
            <a:off x="164942" y="4481193"/>
            <a:ext cx="4104456" cy="19442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rgbClr val="002060"/>
                </a:solidFill>
              </a:rPr>
              <a:t>Tener conto delle interpretazioni diverse 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7" name="Ovale 6"/>
          <p:cNvSpPr/>
          <p:nvPr/>
        </p:nvSpPr>
        <p:spPr>
          <a:xfrm>
            <a:off x="3995936" y="5085184"/>
            <a:ext cx="4896544" cy="122413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rgbClr val="FFFF00"/>
                </a:solidFill>
              </a:rPr>
              <a:t>ricerca delle analogie e delle differenze</a:t>
            </a:r>
            <a:endParaRPr lang="it-IT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3559370_10212705833135452_451316957184549715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8469439" cy="3846537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magine correl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88640"/>
            <a:ext cx="4559333" cy="3419500"/>
          </a:xfrm>
          <a:prstGeom prst="rect">
            <a:avLst/>
          </a:prstGeom>
          <a:noFill/>
        </p:spPr>
      </p:pic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755576" y="2060848"/>
            <a:ext cx="7858125" cy="378783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800" b="1" dirty="0">
                <a:solidFill>
                  <a:srgbClr val="FFFF00"/>
                </a:solidFill>
                <a:latin typeface="Times New Roman" pitchFamily="16" charset="0"/>
                <a:cs typeface="Times New Roman" pitchFamily="16" charset="0"/>
              </a:rPr>
              <a:t>Il cuore dell’intercultura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800" b="1" dirty="0">
                <a:solidFill>
                  <a:srgbClr val="FFFF00"/>
                </a:solidFill>
                <a:latin typeface="Times New Roman" pitchFamily="16" charset="0"/>
                <a:cs typeface="Times New Roman" pitchFamily="16" charset="0"/>
              </a:rPr>
              <a:t>Aprire le menti,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800" b="1" dirty="0">
                <a:solidFill>
                  <a:srgbClr val="FFFF00"/>
                </a:solidFill>
                <a:latin typeface="Times New Roman" pitchFamily="16" charset="0"/>
                <a:cs typeface="Times New Roman" pitchFamily="16" charset="0"/>
              </a:rPr>
              <a:t>aprire i cuori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4800" b="1" dirty="0">
              <a:solidFill>
                <a:srgbClr val="FFFF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800" b="1" i="1" dirty="0">
                <a:solidFill>
                  <a:srgbClr val="FFFF00"/>
                </a:solidFill>
                <a:latin typeface="Times New Roman" pitchFamily="16" charset="0"/>
                <a:cs typeface="Times New Roman" pitchFamily="16" charset="0"/>
              </a:rPr>
              <a:t>                    E. MORIN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539552" y="1412776"/>
            <a:ext cx="7848872" cy="483427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Le pratiche di accoglienza a scuola vanno diversificate a seconda delle storie personali, delle conoscenze dell’allievo (linguistiche, sociali e culturali), della sua pregressa formazione scolastica, dei programmi migratori della sua famiglia, del bisogno soggettivo di dimenticare o di ricordare il proprio passato. Essere accoglienti significa anche saper e accettare il silenzio dell’interlocutore e rispettare il vissuto e le reazioni emotive che egli prova, senza pretendere che si adegui subito alle norme comuni</a:t>
            </a:r>
            <a:r>
              <a:rPr lang="it-IT" sz="2800" dirty="0">
                <a:solidFill>
                  <a:srgbClr val="292929"/>
                </a:solidFill>
                <a:latin typeface="Times New Roman" pitchFamily="16" charset="0"/>
                <a:cs typeface="Times New Roman" pitchFamily="16" charset="0"/>
              </a:rPr>
              <a:t>.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123728" y="0"/>
            <a:ext cx="4643437" cy="525401"/>
          </a:xfrm>
          <a:prstGeom prst="rect">
            <a:avLst/>
          </a:prstGeom>
          <a:solidFill>
            <a:srgbClr val="002060"/>
          </a:solidFill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 dirty="0">
                <a:solidFill>
                  <a:srgbClr val="FFFF00"/>
                </a:solidFill>
                <a:latin typeface="Times New Roman" pitchFamily="16" charset="0"/>
                <a:cs typeface="Times New Roman" pitchFamily="16" charset="0"/>
              </a:rPr>
              <a:t>Le pratiche di accoglienza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539552" y="1052736"/>
            <a:ext cx="7929562" cy="637315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400" dirty="0">
              <a:solidFill>
                <a:srgbClr val="292929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Per potenziare la competenza socio culturale degli allievi (capacità di acquisire e saper gestire la “grammatica” comportamentale della comunità di riferimento) debbono essere prese in considerazione soprattutto quelle occasioni comunicative in cui sono evidenziate le differenze “</a:t>
            </a:r>
            <a:r>
              <a:rPr lang="it-IT" sz="2800" dirty="0" err="1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episistemiche</a:t>
            </a:r>
            <a:r>
              <a:rPr lang="it-IT" sz="28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” (saperi, credenze e visioni del mondo) in cui sono marcate le regole d’interazione, le forme e le strutture delle convenzioni sociali, le norme etnografiche del parlato</a:t>
            </a:r>
            <a:r>
              <a:rPr lang="it-IT" sz="28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F. Susi</a:t>
            </a:r>
            <a:r>
              <a:rPr lang="it-IT" sz="28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endParaRPr lang="it-IT" sz="2800" dirty="0">
              <a:solidFill>
                <a:schemeClr val="bg1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                                                                                    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                                                                                  </a:t>
            </a:r>
            <a:endParaRPr lang="it-IT" sz="2000" dirty="0">
              <a:solidFill>
                <a:schemeClr val="bg1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400" dirty="0">
              <a:solidFill>
                <a:srgbClr val="292929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400" dirty="0">
              <a:solidFill>
                <a:srgbClr val="292929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259632" y="0"/>
            <a:ext cx="7572375" cy="648000"/>
          </a:xfrm>
          <a:prstGeom prst="rect">
            <a:avLst/>
          </a:prstGeom>
          <a:solidFill>
            <a:srgbClr val="00206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 dirty="0">
                <a:solidFill>
                  <a:srgbClr val="FFFF00"/>
                </a:solidFill>
                <a:latin typeface="Times New Roman" pitchFamily="16" charset="0"/>
                <a:cs typeface="Times New Roman" pitchFamily="16" charset="0"/>
              </a:rPr>
              <a:t>Competenza socio culturale e bisogni formativi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683568" y="1628800"/>
            <a:ext cx="7858125" cy="4714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just">
              <a:lnSpc>
                <a:spcPct val="90000"/>
              </a:lnSpc>
              <a:buClrTx/>
              <a:buFontTx/>
              <a:buNone/>
              <a:tabLst>
                <a:tab pos="447675" algn="l"/>
                <a:tab pos="1362075" algn="l"/>
                <a:tab pos="2276475" algn="l"/>
                <a:tab pos="3190875" algn="l"/>
                <a:tab pos="4105275" algn="l"/>
                <a:tab pos="5019675" algn="l"/>
                <a:tab pos="5934075" algn="l"/>
                <a:tab pos="6848475" algn="l"/>
                <a:tab pos="7762875" algn="l"/>
                <a:tab pos="8677275" algn="l"/>
                <a:tab pos="9591675" algn="l"/>
                <a:tab pos="10506075" algn="l"/>
              </a:tabLst>
            </a:pPr>
            <a:r>
              <a:rPr lang="it-IT" sz="3200" dirty="0" smtClean="0">
                <a:solidFill>
                  <a:schemeClr val="bg1"/>
                </a:solidFill>
                <a:latin typeface="Times New Roman" pitchFamily="16" charset="0"/>
              </a:rPr>
              <a:t> </a:t>
            </a:r>
            <a:r>
              <a:rPr lang="it-IT" sz="3200" dirty="0">
                <a:solidFill>
                  <a:schemeClr val="bg1"/>
                </a:solidFill>
                <a:latin typeface="Times New Roman" pitchFamily="16" charset="0"/>
              </a:rPr>
              <a:t>Lavorare sugli stereotipi e sui pregiudizi soprattutto quelli etnici è sempre un compito complesso. Si tratta di idee ingiustificatamente sfavorevoli riguardanti le persone che appartengono a particolari gruppi sociali. </a:t>
            </a:r>
          </a:p>
          <a:p>
            <a:pPr marL="447675" indent="-446088">
              <a:lnSpc>
                <a:spcPct val="90000"/>
              </a:lnSpc>
              <a:buClrTx/>
              <a:buFontTx/>
              <a:buNone/>
              <a:tabLst>
                <a:tab pos="447675" algn="l"/>
                <a:tab pos="1362075" algn="l"/>
                <a:tab pos="2276475" algn="l"/>
                <a:tab pos="3190875" algn="l"/>
                <a:tab pos="4105275" algn="l"/>
                <a:tab pos="5019675" algn="l"/>
                <a:tab pos="5934075" algn="l"/>
                <a:tab pos="6848475" algn="l"/>
                <a:tab pos="7762875" algn="l"/>
                <a:tab pos="8677275" algn="l"/>
                <a:tab pos="9591675" algn="l"/>
                <a:tab pos="10506075" algn="l"/>
              </a:tabLst>
            </a:pPr>
            <a:endParaRPr lang="it-IT" sz="2400" dirty="0">
              <a:solidFill>
                <a:srgbClr val="292929"/>
              </a:solidFill>
              <a:latin typeface="Times New Roman" pitchFamily="16" charset="0"/>
            </a:endParaRPr>
          </a:p>
          <a:p>
            <a:pPr marL="447675" indent="-446088">
              <a:lnSpc>
                <a:spcPct val="90000"/>
              </a:lnSpc>
              <a:buClrTx/>
              <a:buFontTx/>
              <a:buNone/>
              <a:tabLst>
                <a:tab pos="447675" algn="l"/>
                <a:tab pos="1362075" algn="l"/>
                <a:tab pos="2276475" algn="l"/>
                <a:tab pos="3190875" algn="l"/>
                <a:tab pos="4105275" algn="l"/>
                <a:tab pos="5019675" algn="l"/>
                <a:tab pos="5934075" algn="l"/>
                <a:tab pos="6848475" algn="l"/>
                <a:tab pos="7762875" algn="l"/>
                <a:tab pos="8677275" algn="l"/>
                <a:tab pos="9591675" algn="l"/>
                <a:tab pos="10506075" algn="l"/>
              </a:tabLst>
            </a:pPr>
            <a:r>
              <a:rPr lang="it-IT" sz="2400" dirty="0">
                <a:solidFill>
                  <a:srgbClr val="292929"/>
                </a:solidFill>
                <a:latin typeface="Times New Roman" pitchFamily="16" charset="0"/>
              </a:rPr>
              <a:t>                                                             </a:t>
            </a:r>
            <a:r>
              <a:rPr lang="it-IT" sz="2400" dirty="0">
                <a:solidFill>
                  <a:schemeClr val="bg1"/>
                </a:solidFill>
                <a:latin typeface="Times New Roman" pitchFamily="16" charset="0"/>
              </a:rPr>
              <a:t>(D. Izzo, A. </a:t>
            </a:r>
            <a:r>
              <a:rPr lang="it-IT" sz="2400" dirty="0" err="1">
                <a:solidFill>
                  <a:schemeClr val="bg1"/>
                </a:solidFill>
                <a:latin typeface="Times New Roman" pitchFamily="16" charset="0"/>
              </a:rPr>
              <a:t>Portera</a:t>
            </a:r>
            <a:r>
              <a:rPr lang="it-IT" sz="2400" dirty="0">
                <a:solidFill>
                  <a:schemeClr val="bg1"/>
                </a:solidFill>
                <a:latin typeface="Times New Roman" pitchFamily="16" charset="0"/>
              </a:rPr>
              <a:t>)</a:t>
            </a:r>
          </a:p>
          <a:p>
            <a:pPr marL="447675" indent="-446088">
              <a:lnSpc>
                <a:spcPct val="90000"/>
              </a:lnSpc>
              <a:buClrTx/>
              <a:buFontTx/>
              <a:buNone/>
              <a:tabLst>
                <a:tab pos="447675" algn="l"/>
                <a:tab pos="1362075" algn="l"/>
                <a:tab pos="2276475" algn="l"/>
                <a:tab pos="3190875" algn="l"/>
                <a:tab pos="4105275" algn="l"/>
                <a:tab pos="5019675" algn="l"/>
                <a:tab pos="5934075" algn="l"/>
                <a:tab pos="6848475" algn="l"/>
                <a:tab pos="7762875" algn="l"/>
                <a:tab pos="8677275" algn="l"/>
                <a:tab pos="9591675" algn="l"/>
                <a:tab pos="10506075" algn="l"/>
              </a:tabLst>
            </a:pPr>
            <a:r>
              <a:rPr lang="it-IT" sz="2400" dirty="0">
                <a:solidFill>
                  <a:srgbClr val="292929"/>
                </a:solidFill>
                <a:latin typeface="Times New Roman" pitchFamily="16" charset="0"/>
              </a:rPr>
              <a:t>                                                                                                                       </a:t>
            </a:r>
          </a:p>
          <a:p>
            <a:pPr marL="447675" indent="-446088">
              <a:lnSpc>
                <a:spcPct val="90000"/>
              </a:lnSpc>
              <a:buClrTx/>
              <a:buFontTx/>
              <a:buNone/>
              <a:tabLst>
                <a:tab pos="447675" algn="l"/>
                <a:tab pos="1362075" algn="l"/>
                <a:tab pos="2276475" algn="l"/>
                <a:tab pos="3190875" algn="l"/>
                <a:tab pos="4105275" algn="l"/>
                <a:tab pos="5019675" algn="l"/>
                <a:tab pos="5934075" algn="l"/>
                <a:tab pos="6848475" algn="l"/>
                <a:tab pos="7762875" algn="l"/>
                <a:tab pos="8677275" algn="l"/>
                <a:tab pos="9591675" algn="l"/>
                <a:tab pos="10506075" algn="l"/>
              </a:tabLst>
            </a:pPr>
            <a:endParaRPr lang="it-IT" sz="2400" dirty="0">
              <a:solidFill>
                <a:srgbClr val="292929"/>
              </a:solidFill>
              <a:latin typeface="Times New Roman" pitchFamily="1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1"/>
            <a:ext cx="8532440" cy="6480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FF00"/>
                </a:solidFill>
                <a:latin typeface="Times New Roman" pitchFamily="16" charset="0"/>
              </a:rPr>
              <a:t>Decostruzione di stereotipi e pregiudizi</a:t>
            </a:r>
          </a:p>
          <a:p>
            <a:pPr algn="ctr"/>
            <a:endParaRPr lang="it-IT" sz="3600" b="1" dirty="0" smtClean="0">
              <a:solidFill>
                <a:srgbClr val="13497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28625" y="857250"/>
            <a:ext cx="8358188" cy="5715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447675" indent="-446088" algn="ctr">
              <a:spcBef>
                <a:spcPts val="500"/>
              </a:spcBef>
              <a:buClrTx/>
              <a:buSzPct val="70000"/>
              <a:buFontTx/>
              <a:buNone/>
              <a:tabLst>
                <a:tab pos="447675" algn="l"/>
                <a:tab pos="1362075" algn="l"/>
                <a:tab pos="2276475" algn="l"/>
                <a:tab pos="3190875" algn="l"/>
                <a:tab pos="4105275" algn="l"/>
                <a:tab pos="5019675" algn="l"/>
                <a:tab pos="5934075" algn="l"/>
                <a:tab pos="6848475" algn="l"/>
                <a:tab pos="7762875" algn="l"/>
                <a:tab pos="8677275" algn="l"/>
                <a:tab pos="9591675" algn="l"/>
                <a:tab pos="10506075" algn="l"/>
              </a:tabLst>
            </a:pPr>
            <a:r>
              <a:rPr lang="it-IT" sz="2400" b="1" dirty="0">
                <a:solidFill>
                  <a:srgbClr val="FFFF00"/>
                </a:solidFill>
                <a:latin typeface="Times New Roman" pitchFamily="16" charset="0"/>
              </a:rPr>
              <a:t>				</a:t>
            </a:r>
            <a:r>
              <a:rPr lang="it-IT" sz="2000" b="1" i="1" dirty="0">
                <a:solidFill>
                  <a:srgbClr val="FFFF00"/>
                </a:solidFill>
                <a:latin typeface="Times New Roman" pitchFamily="16" charset="0"/>
              </a:rPr>
              <a:t>Livello applicativo</a:t>
            </a:r>
          </a:p>
          <a:p>
            <a:pPr marL="446088" indent="-444500" algn="just">
              <a:spcBef>
                <a:spcPts val="500"/>
              </a:spcBef>
              <a:buClr>
                <a:srgbClr val="CC9900"/>
              </a:buClr>
              <a:buSzPct val="70000"/>
              <a:buFont typeface="Wingdings" pitchFamily="2" charset="2"/>
              <a:buChar char="§"/>
              <a:tabLst>
                <a:tab pos="447675" algn="l"/>
                <a:tab pos="1362075" algn="l"/>
                <a:tab pos="2276475" algn="l"/>
                <a:tab pos="3190875" algn="l"/>
                <a:tab pos="4105275" algn="l"/>
                <a:tab pos="5019675" algn="l"/>
                <a:tab pos="5934075" algn="l"/>
                <a:tab pos="6848475" algn="l"/>
                <a:tab pos="7762875" algn="l"/>
                <a:tab pos="8677275" algn="l"/>
                <a:tab pos="9591675" algn="l"/>
                <a:tab pos="10506075" algn="l"/>
              </a:tabLst>
            </a:pPr>
            <a:r>
              <a:rPr lang="it-IT" sz="2400" dirty="0" smtClean="0">
                <a:solidFill>
                  <a:schemeClr val="bg1"/>
                </a:solidFill>
                <a:latin typeface="Times New Roman" pitchFamily="16" charset="0"/>
              </a:rPr>
              <a:t>Modalità </a:t>
            </a:r>
            <a:r>
              <a:rPr lang="it-IT" sz="2400" dirty="0">
                <a:solidFill>
                  <a:schemeClr val="bg1"/>
                </a:solidFill>
                <a:latin typeface="Times New Roman" pitchFamily="16" charset="0"/>
              </a:rPr>
              <a:t>organizzative: inserimento con sostegno linguistico</a:t>
            </a:r>
          </a:p>
          <a:p>
            <a:pPr marL="446088" indent="-444500" algn="just">
              <a:spcBef>
                <a:spcPts val="500"/>
              </a:spcBef>
              <a:buClr>
                <a:srgbClr val="CC9900"/>
              </a:buClr>
              <a:buSzPct val="70000"/>
              <a:buFont typeface="Wingdings" charset="2"/>
              <a:buChar char=""/>
              <a:tabLst>
                <a:tab pos="447675" algn="l"/>
                <a:tab pos="1362075" algn="l"/>
                <a:tab pos="2276475" algn="l"/>
                <a:tab pos="3190875" algn="l"/>
                <a:tab pos="4105275" algn="l"/>
                <a:tab pos="5019675" algn="l"/>
                <a:tab pos="5934075" algn="l"/>
                <a:tab pos="6848475" algn="l"/>
                <a:tab pos="7762875" algn="l"/>
                <a:tab pos="8677275" algn="l"/>
                <a:tab pos="9591675" algn="l"/>
                <a:tab pos="10506075" algn="l"/>
              </a:tabLst>
            </a:pPr>
            <a:r>
              <a:rPr lang="it-IT" sz="2400" dirty="0">
                <a:solidFill>
                  <a:schemeClr val="bg1"/>
                </a:solidFill>
                <a:latin typeface="Times New Roman" pitchFamily="16" charset="0"/>
              </a:rPr>
              <a:t>Ricorso a risorse umane esterne alla scuola: mediatori culturali (L. 40/1998)</a:t>
            </a:r>
          </a:p>
          <a:p>
            <a:pPr marL="446088" indent="-444500" algn="just">
              <a:spcBef>
                <a:spcPts val="500"/>
              </a:spcBef>
              <a:buClr>
                <a:srgbClr val="CC9900"/>
              </a:buClr>
              <a:buSzPct val="70000"/>
              <a:buFont typeface="Wingdings" charset="2"/>
              <a:buChar char=""/>
              <a:tabLst>
                <a:tab pos="447675" algn="l"/>
                <a:tab pos="1362075" algn="l"/>
                <a:tab pos="2276475" algn="l"/>
                <a:tab pos="3190875" algn="l"/>
                <a:tab pos="4105275" algn="l"/>
                <a:tab pos="5019675" algn="l"/>
                <a:tab pos="5934075" algn="l"/>
                <a:tab pos="6848475" algn="l"/>
                <a:tab pos="7762875" algn="l"/>
                <a:tab pos="8677275" algn="l"/>
                <a:tab pos="9591675" algn="l"/>
                <a:tab pos="10506075" algn="l"/>
              </a:tabLst>
            </a:pPr>
            <a:r>
              <a:rPr lang="it-IT" sz="2400" dirty="0">
                <a:solidFill>
                  <a:schemeClr val="bg1"/>
                </a:solidFill>
                <a:latin typeface="Times New Roman" pitchFamily="16" charset="0"/>
              </a:rPr>
              <a:t>Facilitatori dell’apprendimento linguistico</a:t>
            </a:r>
          </a:p>
          <a:p>
            <a:pPr marL="446088" indent="-444500" algn="just">
              <a:spcBef>
                <a:spcPts val="500"/>
              </a:spcBef>
              <a:buClr>
                <a:srgbClr val="CC9900"/>
              </a:buClr>
              <a:buSzPct val="70000"/>
              <a:buFont typeface="Wingdings" charset="2"/>
              <a:buChar char=""/>
              <a:tabLst>
                <a:tab pos="447675" algn="l"/>
                <a:tab pos="1362075" algn="l"/>
                <a:tab pos="2276475" algn="l"/>
                <a:tab pos="3190875" algn="l"/>
                <a:tab pos="4105275" algn="l"/>
                <a:tab pos="5019675" algn="l"/>
                <a:tab pos="5934075" algn="l"/>
                <a:tab pos="6848475" algn="l"/>
                <a:tab pos="7762875" algn="l"/>
                <a:tab pos="8677275" algn="l"/>
                <a:tab pos="9591675" algn="l"/>
                <a:tab pos="10506075" algn="l"/>
              </a:tabLst>
            </a:pPr>
            <a:r>
              <a:rPr lang="it-IT" sz="2400" dirty="0">
                <a:solidFill>
                  <a:schemeClr val="bg1"/>
                </a:solidFill>
                <a:latin typeface="Times New Roman" pitchFamily="16" charset="0"/>
              </a:rPr>
              <a:t>Commissione accoglienza</a:t>
            </a:r>
          </a:p>
          <a:p>
            <a:pPr marL="446088" indent="-444500" algn="just">
              <a:spcBef>
                <a:spcPts val="500"/>
              </a:spcBef>
              <a:buClr>
                <a:srgbClr val="CC9900"/>
              </a:buClr>
              <a:buSzPct val="70000"/>
              <a:buFont typeface="Wingdings" charset="2"/>
              <a:buChar char=""/>
              <a:tabLst>
                <a:tab pos="447675" algn="l"/>
                <a:tab pos="1362075" algn="l"/>
                <a:tab pos="2276475" algn="l"/>
                <a:tab pos="3190875" algn="l"/>
                <a:tab pos="4105275" algn="l"/>
                <a:tab pos="5019675" algn="l"/>
                <a:tab pos="5934075" algn="l"/>
                <a:tab pos="6848475" algn="l"/>
                <a:tab pos="7762875" algn="l"/>
                <a:tab pos="8677275" algn="l"/>
                <a:tab pos="9591675" algn="l"/>
                <a:tab pos="10506075" algn="l"/>
              </a:tabLst>
            </a:pPr>
            <a:r>
              <a:rPr lang="it-IT" sz="2400" dirty="0">
                <a:solidFill>
                  <a:schemeClr val="bg1"/>
                </a:solidFill>
                <a:latin typeface="Times New Roman" pitchFamily="16" charset="0"/>
              </a:rPr>
              <a:t>Protocollo di accoglienza: rapporti con le famiglie e collaborazione con il territorio (reti di relazioni interistituzionali)</a:t>
            </a:r>
          </a:p>
          <a:p>
            <a:pPr marL="446088" indent="-444500" algn="just">
              <a:spcBef>
                <a:spcPts val="500"/>
              </a:spcBef>
              <a:buClr>
                <a:srgbClr val="CC9900"/>
              </a:buClr>
              <a:buSzPct val="70000"/>
              <a:buFont typeface="Wingdings" charset="2"/>
              <a:buChar char=""/>
              <a:tabLst>
                <a:tab pos="447675" algn="l"/>
                <a:tab pos="1362075" algn="l"/>
                <a:tab pos="2276475" algn="l"/>
                <a:tab pos="3190875" algn="l"/>
                <a:tab pos="4105275" algn="l"/>
                <a:tab pos="5019675" algn="l"/>
                <a:tab pos="5934075" algn="l"/>
                <a:tab pos="6848475" algn="l"/>
                <a:tab pos="7762875" algn="l"/>
                <a:tab pos="8677275" algn="l"/>
                <a:tab pos="9591675" algn="l"/>
                <a:tab pos="10506075" algn="l"/>
              </a:tabLst>
            </a:pPr>
            <a:r>
              <a:rPr lang="it-IT" sz="2400" dirty="0">
                <a:solidFill>
                  <a:schemeClr val="bg1"/>
                </a:solidFill>
                <a:latin typeface="Times New Roman" pitchFamily="16" charset="0"/>
              </a:rPr>
              <a:t>Biblioteca multilingue</a:t>
            </a:r>
          </a:p>
          <a:p>
            <a:pPr marL="446088" indent="-444500" algn="just">
              <a:spcBef>
                <a:spcPts val="500"/>
              </a:spcBef>
              <a:buClr>
                <a:srgbClr val="CC9900"/>
              </a:buClr>
              <a:buSzPct val="70000"/>
              <a:buFont typeface="Wingdings" charset="2"/>
              <a:buChar char=""/>
              <a:tabLst>
                <a:tab pos="447675" algn="l"/>
                <a:tab pos="1362075" algn="l"/>
                <a:tab pos="2276475" algn="l"/>
                <a:tab pos="3190875" algn="l"/>
                <a:tab pos="4105275" algn="l"/>
                <a:tab pos="5019675" algn="l"/>
                <a:tab pos="5934075" algn="l"/>
                <a:tab pos="6848475" algn="l"/>
                <a:tab pos="7762875" algn="l"/>
                <a:tab pos="8677275" algn="l"/>
                <a:tab pos="9591675" algn="l"/>
                <a:tab pos="10506075" algn="l"/>
              </a:tabLst>
            </a:pPr>
            <a:r>
              <a:rPr lang="it-IT" sz="2400" dirty="0">
                <a:solidFill>
                  <a:schemeClr val="bg1"/>
                </a:solidFill>
                <a:latin typeface="Times New Roman" pitchFamily="16" charset="0"/>
              </a:rPr>
              <a:t>Pronto soccorso linguistico</a:t>
            </a:r>
          </a:p>
          <a:p>
            <a:pPr marL="447675" indent="-446088">
              <a:spcBef>
                <a:spcPts val="500"/>
              </a:spcBef>
              <a:buClrTx/>
              <a:buSzPct val="70000"/>
              <a:buFontTx/>
              <a:buNone/>
              <a:tabLst>
                <a:tab pos="447675" algn="l"/>
                <a:tab pos="1362075" algn="l"/>
                <a:tab pos="2276475" algn="l"/>
                <a:tab pos="3190875" algn="l"/>
                <a:tab pos="4105275" algn="l"/>
                <a:tab pos="5019675" algn="l"/>
                <a:tab pos="5934075" algn="l"/>
                <a:tab pos="6848475" algn="l"/>
                <a:tab pos="7762875" algn="l"/>
                <a:tab pos="8677275" algn="l"/>
                <a:tab pos="9591675" algn="l"/>
                <a:tab pos="10506075" algn="l"/>
              </a:tabLst>
            </a:pPr>
            <a:r>
              <a:rPr lang="it-IT" sz="2000" dirty="0">
                <a:solidFill>
                  <a:srgbClr val="292929"/>
                </a:solidFill>
                <a:latin typeface="Times New Roman" pitchFamily="16" charset="0"/>
              </a:rPr>
              <a:t>				</a:t>
            </a:r>
          </a:p>
          <a:p>
            <a:pPr marL="447675" indent="-446088">
              <a:spcBef>
                <a:spcPts val="500"/>
              </a:spcBef>
              <a:buClrTx/>
              <a:buSzPct val="70000"/>
              <a:buFontTx/>
              <a:buNone/>
              <a:tabLst>
                <a:tab pos="447675" algn="l"/>
                <a:tab pos="1362075" algn="l"/>
                <a:tab pos="2276475" algn="l"/>
                <a:tab pos="3190875" algn="l"/>
                <a:tab pos="4105275" algn="l"/>
                <a:tab pos="5019675" algn="l"/>
                <a:tab pos="5934075" algn="l"/>
                <a:tab pos="6848475" algn="l"/>
                <a:tab pos="7762875" algn="l"/>
                <a:tab pos="8677275" algn="l"/>
                <a:tab pos="9591675" algn="l"/>
                <a:tab pos="10506075" algn="l"/>
              </a:tabLst>
            </a:pPr>
            <a:r>
              <a:rPr lang="it-IT" sz="2000" dirty="0">
                <a:solidFill>
                  <a:srgbClr val="292929"/>
                </a:solidFill>
                <a:latin typeface="Times New Roman" pitchFamily="16" charset="0"/>
              </a:rPr>
              <a:t>					</a:t>
            </a:r>
            <a:r>
              <a:rPr lang="it-IT" sz="2000" dirty="0">
                <a:solidFill>
                  <a:schemeClr val="bg1"/>
                </a:solidFill>
                <a:latin typeface="Times New Roman" pitchFamily="16" charset="0"/>
              </a:rPr>
              <a:t>(F. Cambi, L. </a:t>
            </a:r>
            <a:r>
              <a:rPr lang="it-IT" sz="2000" dirty="0" err="1">
                <a:solidFill>
                  <a:schemeClr val="bg1"/>
                </a:solidFill>
                <a:latin typeface="Times New Roman" pitchFamily="16" charset="0"/>
              </a:rPr>
              <a:t>Trisciuzzi</a:t>
            </a:r>
            <a:r>
              <a:rPr lang="it-IT" sz="2000" dirty="0">
                <a:solidFill>
                  <a:schemeClr val="bg1"/>
                </a:solidFill>
                <a:latin typeface="Times New Roman" pitchFamily="16" charset="0"/>
              </a:rPr>
              <a:t>)</a:t>
            </a:r>
          </a:p>
          <a:p>
            <a:pPr marL="446088" indent="-444500">
              <a:spcBef>
                <a:spcPts val="500"/>
              </a:spcBef>
              <a:buClr>
                <a:srgbClr val="CC9900"/>
              </a:buClr>
              <a:buSzPct val="70000"/>
              <a:buFont typeface="Wingdings" charset="2"/>
              <a:buNone/>
              <a:tabLst>
                <a:tab pos="447675" algn="l"/>
                <a:tab pos="1362075" algn="l"/>
                <a:tab pos="2276475" algn="l"/>
                <a:tab pos="3190875" algn="l"/>
                <a:tab pos="4105275" algn="l"/>
                <a:tab pos="5019675" algn="l"/>
                <a:tab pos="5934075" algn="l"/>
                <a:tab pos="6848475" algn="l"/>
                <a:tab pos="7762875" algn="l"/>
                <a:tab pos="8677275" algn="l"/>
                <a:tab pos="9591675" algn="l"/>
                <a:tab pos="10506075" algn="l"/>
              </a:tabLst>
            </a:pPr>
            <a:endParaRPr lang="it-IT" sz="2000" dirty="0">
              <a:solidFill>
                <a:srgbClr val="292929"/>
              </a:solidFill>
              <a:latin typeface="Times New Roman" pitchFamily="16" charset="0"/>
            </a:endParaRPr>
          </a:p>
          <a:p>
            <a:pPr marL="446088" indent="-444500">
              <a:spcBef>
                <a:spcPts val="500"/>
              </a:spcBef>
              <a:buClr>
                <a:srgbClr val="CC9900"/>
              </a:buClr>
              <a:buSzPct val="70000"/>
              <a:buFont typeface="Wingdings" charset="2"/>
              <a:buNone/>
              <a:tabLst>
                <a:tab pos="447675" algn="l"/>
                <a:tab pos="1362075" algn="l"/>
                <a:tab pos="2276475" algn="l"/>
                <a:tab pos="3190875" algn="l"/>
                <a:tab pos="4105275" algn="l"/>
                <a:tab pos="5019675" algn="l"/>
                <a:tab pos="5934075" algn="l"/>
                <a:tab pos="6848475" algn="l"/>
                <a:tab pos="7762875" algn="l"/>
                <a:tab pos="8677275" algn="l"/>
                <a:tab pos="9591675" algn="l"/>
                <a:tab pos="10506075" algn="l"/>
              </a:tabLst>
            </a:pPr>
            <a:endParaRPr lang="it-IT" sz="2000" dirty="0">
              <a:solidFill>
                <a:srgbClr val="292929"/>
              </a:solidFill>
              <a:latin typeface="Times New Roman" pitchFamily="1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195736" y="0"/>
            <a:ext cx="5904656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FF00"/>
                </a:solidFill>
                <a:latin typeface="Times New Roman" pitchFamily="16" charset="0"/>
              </a:rPr>
              <a:t> </a:t>
            </a:r>
            <a:r>
              <a:rPr lang="it-IT" sz="3600" b="1" dirty="0" err="1" smtClean="0">
                <a:solidFill>
                  <a:srgbClr val="FFFF00"/>
                </a:solidFill>
                <a:latin typeface="Times New Roman" pitchFamily="16" charset="0"/>
              </a:rPr>
              <a:t>Modalita’</a:t>
            </a:r>
            <a:r>
              <a:rPr lang="it-IT" sz="3600" b="1" dirty="0" smtClean="0">
                <a:solidFill>
                  <a:srgbClr val="FFFF00"/>
                </a:solidFill>
                <a:latin typeface="Times New Roman" pitchFamily="16" charset="0"/>
              </a:rPr>
              <a:t> dell’accoglienza</a:t>
            </a:r>
            <a:endParaRPr lang="it-IT" sz="3600" b="1" dirty="0" smtClean="0">
              <a:solidFill>
                <a:srgbClr val="13497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80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600" b="1" dirty="0" smtClean="0">
            <a:solidFill>
              <a:srgbClr val="134979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28">
  <a:themeElements>
    <a:clrScheme name="Galassi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s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sse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se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se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Tema80</Template>
  <TotalTime>213</TotalTime>
  <Words>2878</Words>
  <Application>Microsoft Office PowerPoint</Application>
  <PresentationFormat>Presentazione su schermo (4:3)</PresentationFormat>
  <Paragraphs>235</Paragraphs>
  <Slides>53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53</vt:i4>
      </vt:variant>
    </vt:vector>
  </HeadingPairs>
  <TitlesOfParts>
    <vt:vector size="56" baseType="lpstr">
      <vt:lpstr>Tema80</vt:lpstr>
      <vt:lpstr>Tema di Office</vt:lpstr>
      <vt:lpstr>Tema28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STUDIARE IN ITALIANO L2 : UN CAMMINO DI “DIECIMILA” PASSI  Graziella Favaro </dc:title>
  <dc:creator>Lenovo</dc:creator>
  <cp:lastModifiedBy>Lenovo</cp:lastModifiedBy>
  <cp:revision>29</cp:revision>
  <dcterms:created xsi:type="dcterms:W3CDTF">2017-11-08T06:36:22Z</dcterms:created>
  <dcterms:modified xsi:type="dcterms:W3CDTF">2017-11-17T18:28:45Z</dcterms:modified>
</cp:coreProperties>
</file>